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8" r:id="rId3"/>
    <p:sldId id="269" r:id="rId4"/>
    <p:sldId id="270" r:id="rId5"/>
    <p:sldId id="271" r:id="rId6"/>
    <p:sldId id="272" r:id="rId7"/>
    <p:sldId id="277" r:id="rId8"/>
    <p:sldId id="273" r:id="rId9"/>
    <p:sldId id="274" r:id="rId10"/>
    <p:sldId id="275" r:id="rId11"/>
    <p:sldId id="276" r:id="rId12"/>
  </p:sldIdLst>
  <p:sldSz cx="12192000" cy="6858000"/>
  <p:notesSz cx="9601200" cy="15087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A1C5DBA-39A8-4A91-8BFC-3F311B6F1C8C}">
          <p14:sldIdLst>
            <p14:sldId id="256"/>
            <p14:sldId id="268"/>
            <p14:sldId id="269"/>
            <p14:sldId id="270"/>
            <p14:sldId id="271"/>
            <p14:sldId id="272"/>
            <p14:sldId id="277"/>
            <p14:sldId id="273"/>
            <p14:sldId id="274"/>
            <p14:sldId id="275"/>
            <p14:sldId id="27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hon Heredia" initials="jH" lastIdx="4" clrIdx="0">
    <p:extLst>
      <p:ext uri="{19B8F6BF-5375-455C-9EA6-DF929625EA0E}">
        <p15:presenceInfo xmlns:p15="http://schemas.microsoft.com/office/powerpoint/2012/main" userId="828ef332f1ffd1e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51" autoAdjust="0"/>
    <p:restoredTop sz="93229" autoAdjust="0"/>
  </p:normalViewPr>
  <p:slideViewPr>
    <p:cSldViewPr snapToGrid="0">
      <p:cViewPr>
        <p:scale>
          <a:sx n="100" d="100"/>
          <a:sy n="100" d="100"/>
        </p:scale>
        <p:origin x="1140" y="96"/>
      </p:cViewPr>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838" cy="7556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438775" y="0"/>
            <a:ext cx="4160838" cy="755650"/>
          </a:xfrm>
          <a:prstGeom prst="rect">
            <a:avLst/>
          </a:prstGeom>
        </p:spPr>
        <p:txBody>
          <a:bodyPr vert="horz" lIns="91440" tIns="45720" rIns="91440" bIns="45720" rtlCol="0"/>
          <a:lstStyle>
            <a:lvl1pPr algn="r">
              <a:defRPr sz="1200"/>
            </a:lvl1pPr>
          </a:lstStyle>
          <a:p>
            <a:fld id="{151E649B-4347-43EC-A0B2-1C267059A3E1}" type="datetimeFigureOut">
              <a:rPr lang="en-US" smtClean="0"/>
              <a:t>7/26/2023</a:t>
            </a:fld>
            <a:endParaRPr lang="en-US"/>
          </a:p>
        </p:txBody>
      </p:sp>
      <p:sp>
        <p:nvSpPr>
          <p:cNvPr id="4" name="Slide Image Placeholder 3"/>
          <p:cNvSpPr>
            <a:spLocks noGrp="1" noRot="1" noChangeAspect="1"/>
          </p:cNvSpPr>
          <p:nvPr>
            <p:ph type="sldImg" idx="2"/>
          </p:nvPr>
        </p:nvSpPr>
        <p:spPr>
          <a:xfrm>
            <a:off x="274638" y="1885950"/>
            <a:ext cx="9051925" cy="50927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60438" y="7261225"/>
            <a:ext cx="7680325" cy="5940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4331950"/>
            <a:ext cx="4160838" cy="7556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438775" y="14331950"/>
            <a:ext cx="4160838" cy="755650"/>
          </a:xfrm>
          <a:prstGeom prst="rect">
            <a:avLst/>
          </a:prstGeom>
        </p:spPr>
        <p:txBody>
          <a:bodyPr vert="horz" lIns="91440" tIns="45720" rIns="91440" bIns="45720" rtlCol="0" anchor="b"/>
          <a:lstStyle>
            <a:lvl1pPr algn="r">
              <a:defRPr sz="1200"/>
            </a:lvl1pPr>
          </a:lstStyle>
          <a:p>
            <a:fld id="{8DBFC375-484F-4295-A2D8-21AC1CCD15FA}" type="slidenum">
              <a:rPr lang="en-US" smtClean="0"/>
              <a:t>‹#›</a:t>
            </a:fld>
            <a:endParaRPr lang="en-US"/>
          </a:p>
        </p:txBody>
      </p:sp>
    </p:spTree>
    <p:extLst>
      <p:ext uri="{BB962C8B-B14F-4D97-AF65-F5344CB8AC3E}">
        <p14:creationId xmlns:p14="http://schemas.microsoft.com/office/powerpoint/2010/main" val="3102900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BFC375-484F-4295-A2D8-21AC1CCD15FA}" type="slidenum">
              <a:rPr lang="en-US" smtClean="0"/>
              <a:t>9</a:t>
            </a:fld>
            <a:endParaRPr lang="en-US"/>
          </a:p>
        </p:txBody>
      </p:sp>
    </p:spTree>
    <p:extLst>
      <p:ext uri="{BB962C8B-B14F-4D97-AF65-F5344CB8AC3E}">
        <p14:creationId xmlns:p14="http://schemas.microsoft.com/office/powerpoint/2010/main" val="1035029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BFC375-484F-4295-A2D8-21AC1CCD15FA}" type="slidenum">
              <a:rPr lang="en-US" smtClean="0"/>
              <a:t>10</a:t>
            </a:fld>
            <a:endParaRPr lang="en-US"/>
          </a:p>
        </p:txBody>
      </p:sp>
    </p:spTree>
    <p:extLst>
      <p:ext uri="{BB962C8B-B14F-4D97-AF65-F5344CB8AC3E}">
        <p14:creationId xmlns:p14="http://schemas.microsoft.com/office/powerpoint/2010/main" val="1208999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E66A9-EA91-43E0-6E08-2E65883578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23E8BE-28A4-C204-EE47-854DF1A633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320204B-65B0-C44C-C6CD-6B32D0875844}"/>
              </a:ext>
            </a:extLst>
          </p:cNvPr>
          <p:cNvSpPr>
            <a:spLocks noGrp="1"/>
          </p:cNvSpPr>
          <p:nvPr>
            <p:ph type="dt" sz="half" idx="10"/>
          </p:nvPr>
        </p:nvSpPr>
        <p:spPr/>
        <p:txBody>
          <a:bodyPr/>
          <a:lstStyle/>
          <a:p>
            <a:fld id="{4A1DC852-D0CA-447F-8979-6CA783C2364B}" type="datetimeFigureOut">
              <a:rPr lang="en-US" smtClean="0"/>
              <a:t>7/26/2023</a:t>
            </a:fld>
            <a:endParaRPr lang="en-US"/>
          </a:p>
        </p:txBody>
      </p:sp>
      <p:sp>
        <p:nvSpPr>
          <p:cNvPr id="5" name="Footer Placeholder 4">
            <a:extLst>
              <a:ext uri="{FF2B5EF4-FFF2-40B4-BE49-F238E27FC236}">
                <a16:creationId xmlns:a16="http://schemas.microsoft.com/office/drawing/2014/main" id="{9575DFFA-B8EC-B9F9-EF48-8033CB55DE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8B41C4-1407-87F6-C9C3-8DFE52D82B22}"/>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779787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DE728-B2D7-2E47-D001-246497EF6D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CEE9D1-7373-945A-79B4-B2EF72CA40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15C994-CAC5-05B0-6036-DACB8BA4E733}"/>
              </a:ext>
            </a:extLst>
          </p:cNvPr>
          <p:cNvSpPr>
            <a:spLocks noGrp="1"/>
          </p:cNvSpPr>
          <p:nvPr>
            <p:ph type="dt" sz="half" idx="10"/>
          </p:nvPr>
        </p:nvSpPr>
        <p:spPr/>
        <p:txBody>
          <a:bodyPr/>
          <a:lstStyle/>
          <a:p>
            <a:fld id="{4A1DC852-D0CA-447F-8979-6CA783C2364B}" type="datetimeFigureOut">
              <a:rPr lang="en-US" smtClean="0"/>
              <a:t>7/26/2023</a:t>
            </a:fld>
            <a:endParaRPr lang="en-US"/>
          </a:p>
        </p:txBody>
      </p:sp>
      <p:sp>
        <p:nvSpPr>
          <p:cNvPr id="5" name="Footer Placeholder 4">
            <a:extLst>
              <a:ext uri="{FF2B5EF4-FFF2-40B4-BE49-F238E27FC236}">
                <a16:creationId xmlns:a16="http://schemas.microsoft.com/office/drawing/2014/main" id="{EEF06FF9-953A-A223-E03C-2A6F71EF5C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64A201-4C8C-2DC6-904A-74CD3B99B230}"/>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692185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7A43C1-804A-3775-0823-44616024373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01077F-F4E9-6EC1-8C4B-D744DBC157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BDBBDF-4EA8-B19E-FF67-AD8BB3192954}"/>
              </a:ext>
            </a:extLst>
          </p:cNvPr>
          <p:cNvSpPr>
            <a:spLocks noGrp="1"/>
          </p:cNvSpPr>
          <p:nvPr>
            <p:ph type="dt" sz="half" idx="10"/>
          </p:nvPr>
        </p:nvSpPr>
        <p:spPr/>
        <p:txBody>
          <a:bodyPr/>
          <a:lstStyle/>
          <a:p>
            <a:fld id="{4A1DC852-D0CA-447F-8979-6CA783C2364B}" type="datetimeFigureOut">
              <a:rPr lang="en-US" smtClean="0"/>
              <a:t>7/26/2023</a:t>
            </a:fld>
            <a:endParaRPr lang="en-US"/>
          </a:p>
        </p:txBody>
      </p:sp>
      <p:sp>
        <p:nvSpPr>
          <p:cNvPr id="5" name="Footer Placeholder 4">
            <a:extLst>
              <a:ext uri="{FF2B5EF4-FFF2-40B4-BE49-F238E27FC236}">
                <a16:creationId xmlns:a16="http://schemas.microsoft.com/office/drawing/2014/main" id="{3BDBA684-4A25-E0C8-0A30-33E2BD2116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AAAD7B-E810-1E59-509F-A7B60AB5E157}"/>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1585717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050D6-5279-9F78-CD75-A91A29702E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74C117-6C6E-9E0C-708F-4C4FDBFF7E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9A660D-EEB6-4768-2D18-06CB1740AA8C}"/>
              </a:ext>
            </a:extLst>
          </p:cNvPr>
          <p:cNvSpPr>
            <a:spLocks noGrp="1"/>
          </p:cNvSpPr>
          <p:nvPr>
            <p:ph type="dt" sz="half" idx="10"/>
          </p:nvPr>
        </p:nvSpPr>
        <p:spPr/>
        <p:txBody>
          <a:bodyPr/>
          <a:lstStyle/>
          <a:p>
            <a:fld id="{4A1DC852-D0CA-447F-8979-6CA783C2364B}" type="datetimeFigureOut">
              <a:rPr lang="en-US" smtClean="0"/>
              <a:t>7/26/2023</a:t>
            </a:fld>
            <a:endParaRPr lang="en-US"/>
          </a:p>
        </p:txBody>
      </p:sp>
      <p:sp>
        <p:nvSpPr>
          <p:cNvPr id="5" name="Footer Placeholder 4">
            <a:extLst>
              <a:ext uri="{FF2B5EF4-FFF2-40B4-BE49-F238E27FC236}">
                <a16:creationId xmlns:a16="http://schemas.microsoft.com/office/drawing/2014/main" id="{F08AB626-CB87-D696-F684-E0F0A3D2F1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CDADEB-1D03-FB94-6694-B5423DDBD98C}"/>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1300566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F3D46-8190-FB33-37B1-696654AC87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C619989-32CA-1E8B-EA5E-D75C07F20A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D46B03-2DA9-20AB-363F-095CABA3DDBA}"/>
              </a:ext>
            </a:extLst>
          </p:cNvPr>
          <p:cNvSpPr>
            <a:spLocks noGrp="1"/>
          </p:cNvSpPr>
          <p:nvPr>
            <p:ph type="dt" sz="half" idx="10"/>
          </p:nvPr>
        </p:nvSpPr>
        <p:spPr/>
        <p:txBody>
          <a:bodyPr/>
          <a:lstStyle/>
          <a:p>
            <a:fld id="{4A1DC852-D0CA-447F-8979-6CA783C2364B}" type="datetimeFigureOut">
              <a:rPr lang="en-US" smtClean="0"/>
              <a:t>7/26/2023</a:t>
            </a:fld>
            <a:endParaRPr lang="en-US"/>
          </a:p>
        </p:txBody>
      </p:sp>
      <p:sp>
        <p:nvSpPr>
          <p:cNvPr id="5" name="Footer Placeholder 4">
            <a:extLst>
              <a:ext uri="{FF2B5EF4-FFF2-40B4-BE49-F238E27FC236}">
                <a16:creationId xmlns:a16="http://schemas.microsoft.com/office/drawing/2014/main" id="{9B24C1F5-B78F-0195-18D9-AEA3CF11D1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3F6E5-1101-EE84-E850-0FBFB62DBF4D}"/>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2533962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E6050-CB3E-87E6-2330-F37B5DDBAA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A57F28-183B-25AB-D037-8B09E134E6E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950DB1D-D5BA-5E00-BE0F-2B245213FF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E67275-7344-0AA9-23A0-2D58FD925C8C}"/>
              </a:ext>
            </a:extLst>
          </p:cNvPr>
          <p:cNvSpPr>
            <a:spLocks noGrp="1"/>
          </p:cNvSpPr>
          <p:nvPr>
            <p:ph type="dt" sz="half" idx="10"/>
          </p:nvPr>
        </p:nvSpPr>
        <p:spPr/>
        <p:txBody>
          <a:bodyPr/>
          <a:lstStyle/>
          <a:p>
            <a:fld id="{4A1DC852-D0CA-447F-8979-6CA783C2364B}" type="datetimeFigureOut">
              <a:rPr lang="en-US" smtClean="0"/>
              <a:t>7/26/2023</a:t>
            </a:fld>
            <a:endParaRPr lang="en-US"/>
          </a:p>
        </p:txBody>
      </p:sp>
      <p:sp>
        <p:nvSpPr>
          <p:cNvPr id="6" name="Footer Placeholder 5">
            <a:extLst>
              <a:ext uri="{FF2B5EF4-FFF2-40B4-BE49-F238E27FC236}">
                <a16:creationId xmlns:a16="http://schemas.microsoft.com/office/drawing/2014/main" id="{29398384-0C5F-1C31-8C2B-F7CC309386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529FEE-7025-C00F-1C43-4068B64EA52B}"/>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3584910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4F3C3-757F-4B3A-35AB-885ECF3B686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74893D2-FF85-A736-8764-35C273034B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4670C1-D957-6782-29EA-5A86139DF8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19A9AAC-FD3A-883C-2F1F-070CCDEDF2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48445EE-AC83-7478-44D1-7266B708D04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9049F63-AE2A-59BD-2797-6173292E2134}"/>
              </a:ext>
            </a:extLst>
          </p:cNvPr>
          <p:cNvSpPr>
            <a:spLocks noGrp="1"/>
          </p:cNvSpPr>
          <p:nvPr>
            <p:ph type="dt" sz="half" idx="10"/>
          </p:nvPr>
        </p:nvSpPr>
        <p:spPr/>
        <p:txBody>
          <a:bodyPr/>
          <a:lstStyle/>
          <a:p>
            <a:fld id="{4A1DC852-D0CA-447F-8979-6CA783C2364B}" type="datetimeFigureOut">
              <a:rPr lang="en-US" smtClean="0"/>
              <a:t>7/26/2023</a:t>
            </a:fld>
            <a:endParaRPr lang="en-US"/>
          </a:p>
        </p:txBody>
      </p:sp>
      <p:sp>
        <p:nvSpPr>
          <p:cNvPr id="8" name="Footer Placeholder 7">
            <a:extLst>
              <a:ext uri="{FF2B5EF4-FFF2-40B4-BE49-F238E27FC236}">
                <a16:creationId xmlns:a16="http://schemas.microsoft.com/office/drawing/2014/main" id="{54144437-EF8F-9F7A-DA58-01CCCF07D3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5ED165-EE1C-50CA-AC27-7464CFCB224A}"/>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3112811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C25EF-A7A0-C37B-B773-AA2D148573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850C43-2135-6065-A1D3-4E6CEFB574DB}"/>
              </a:ext>
            </a:extLst>
          </p:cNvPr>
          <p:cNvSpPr>
            <a:spLocks noGrp="1"/>
          </p:cNvSpPr>
          <p:nvPr>
            <p:ph type="dt" sz="half" idx="10"/>
          </p:nvPr>
        </p:nvSpPr>
        <p:spPr/>
        <p:txBody>
          <a:bodyPr/>
          <a:lstStyle/>
          <a:p>
            <a:fld id="{4A1DC852-D0CA-447F-8979-6CA783C2364B}" type="datetimeFigureOut">
              <a:rPr lang="en-US" smtClean="0"/>
              <a:t>7/26/2023</a:t>
            </a:fld>
            <a:endParaRPr lang="en-US"/>
          </a:p>
        </p:txBody>
      </p:sp>
      <p:sp>
        <p:nvSpPr>
          <p:cNvPr id="4" name="Footer Placeholder 3">
            <a:extLst>
              <a:ext uri="{FF2B5EF4-FFF2-40B4-BE49-F238E27FC236}">
                <a16:creationId xmlns:a16="http://schemas.microsoft.com/office/drawing/2014/main" id="{258E0F58-9E0E-4436-D01D-F0A1B87FA8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FE1CEB-053F-7EB4-98FE-84D4A0394720}"/>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1123656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F7FC8-305E-E0EF-2621-F87DC4C51A1A}"/>
              </a:ext>
            </a:extLst>
          </p:cNvPr>
          <p:cNvSpPr>
            <a:spLocks noGrp="1"/>
          </p:cNvSpPr>
          <p:nvPr>
            <p:ph type="dt" sz="half" idx="10"/>
          </p:nvPr>
        </p:nvSpPr>
        <p:spPr/>
        <p:txBody>
          <a:bodyPr/>
          <a:lstStyle/>
          <a:p>
            <a:fld id="{4A1DC852-D0CA-447F-8979-6CA783C2364B}" type="datetimeFigureOut">
              <a:rPr lang="en-US" smtClean="0"/>
              <a:t>7/26/2023</a:t>
            </a:fld>
            <a:endParaRPr lang="en-US"/>
          </a:p>
        </p:txBody>
      </p:sp>
      <p:sp>
        <p:nvSpPr>
          <p:cNvPr id="3" name="Footer Placeholder 2">
            <a:extLst>
              <a:ext uri="{FF2B5EF4-FFF2-40B4-BE49-F238E27FC236}">
                <a16:creationId xmlns:a16="http://schemas.microsoft.com/office/drawing/2014/main" id="{DE25EFE3-1C0C-D3EA-D09B-A57F20512BC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851FA70-7B32-6A5F-2172-65ABAE2AE752}"/>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1684252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AD90B-1E43-C75F-281D-1D565881BA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CF426A-165E-B134-7B76-3D1F9E2F9A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AB11CAD-3613-EC7D-8294-12F9CEF5FF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8C7899-FE33-15C7-E11C-054E03509952}"/>
              </a:ext>
            </a:extLst>
          </p:cNvPr>
          <p:cNvSpPr>
            <a:spLocks noGrp="1"/>
          </p:cNvSpPr>
          <p:nvPr>
            <p:ph type="dt" sz="half" idx="10"/>
          </p:nvPr>
        </p:nvSpPr>
        <p:spPr/>
        <p:txBody>
          <a:bodyPr/>
          <a:lstStyle/>
          <a:p>
            <a:fld id="{4A1DC852-D0CA-447F-8979-6CA783C2364B}" type="datetimeFigureOut">
              <a:rPr lang="en-US" smtClean="0"/>
              <a:t>7/26/2023</a:t>
            </a:fld>
            <a:endParaRPr lang="en-US"/>
          </a:p>
        </p:txBody>
      </p:sp>
      <p:sp>
        <p:nvSpPr>
          <p:cNvPr id="6" name="Footer Placeholder 5">
            <a:extLst>
              <a:ext uri="{FF2B5EF4-FFF2-40B4-BE49-F238E27FC236}">
                <a16:creationId xmlns:a16="http://schemas.microsoft.com/office/drawing/2014/main" id="{EA1785B7-9063-DBF6-FB3A-393C2BA3D3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47C550-CB9C-58C6-3DE0-5128AEAE35CC}"/>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1835445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03D4F-3B61-C227-D4A7-A072411079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81E0780-077A-DA87-70C0-39DDEED10C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D493AE4-D088-FB3F-EBB6-FAED0C5F97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133DC5-939D-DFDB-7EBA-3B1B93A865E3}"/>
              </a:ext>
            </a:extLst>
          </p:cNvPr>
          <p:cNvSpPr>
            <a:spLocks noGrp="1"/>
          </p:cNvSpPr>
          <p:nvPr>
            <p:ph type="dt" sz="half" idx="10"/>
          </p:nvPr>
        </p:nvSpPr>
        <p:spPr/>
        <p:txBody>
          <a:bodyPr/>
          <a:lstStyle/>
          <a:p>
            <a:fld id="{4A1DC852-D0CA-447F-8979-6CA783C2364B}" type="datetimeFigureOut">
              <a:rPr lang="en-US" smtClean="0"/>
              <a:t>7/26/2023</a:t>
            </a:fld>
            <a:endParaRPr lang="en-US"/>
          </a:p>
        </p:txBody>
      </p:sp>
      <p:sp>
        <p:nvSpPr>
          <p:cNvPr id="6" name="Footer Placeholder 5">
            <a:extLst>
              <a:ext uri="{FF2B5EF4-FFF2-40B4-BE49-F238E27FC236}">
                <a16:creationId xmlns:a16="http://schemas.microsoft.com/office/drawing/2014/main" id="{CF2C2E05-19E7-902C-146F-1B4FB8D3A1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1BDDBE-225E-067C-788A-976D6E051B59}"/>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2889670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lum/>
          </a:blip>
          <a:srcRect/>
          <a:tile tx="-444500" ty="-5715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3F4E12-8DC2-BB6E-FA3F-224F8E38B2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A2DCCBC-6C97-BB32-5617-502CE16A07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06AEE2-58B4-21D8-82FC-047D744615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1DC852-D0CA-447F-8979-6CA783C2364B}" type="datetimeFigureOut">
              <a:rPr lang="en-US" smtClean="0"/>
              <a:t>7/26/2023</a:t>
            </a:fld>
            <a:endParaRPr lang="en-US"/>
          </a:p>
        </p:txBody>
      </p:sp>
      <p:sp>
        <p:nvSpPr>
          <p:cNvPr id="5" name="Footer Placeholder 4">
            <a:extLst>
              <a:ext uri="{FF2B5EF4-FFF2-40B4-BE49-F238E27FC236}">
                <a16:creationId xmlns:a16="http://schemas.microsoft.com/office/drawing/2014/main" id="{C933D53F-CE53-7345-773B-005E82F820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1B14601-BAEE-6EE7-BB8B-E0F54A92DA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AE1A9-EEE2-4A4C-BF25-462704E0872F}" type="slidenum">
              <a:rPr lang="en-US" smtClean="0"/>
              <a:t>‹#›</a:t>
            </a:fld>
            <a:endParaRPr lang="en-US"/>
          </a:p>
        </p:txBody>
      </p:sp>
    </p:spTree>
    <p:extLst>
      <p:ext uri="{BB962C8B-B14F-4D97-AF65-F5344CB8AC3E}">
        <p14:creationId xmlns:p14="http://schemas.microsoft.com/office/powerpoint/2010/main" val="145941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tile tx="-444500" ty="-5715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85A20-2BD3-E134-063D-AF11B3BB69B5}"/>
              </a:ext>
            </a:extLst>
          </p:cNvPr>
          <p:cNvSpPr>
            <a:spLocks noGrp="1"/>
          </p:cNvSpPr>
          <p:nvPr>
            <p:ph type="ctrTitle"/>
          </p:nvPr>
        </p:nvSpPr>
        <p:spPr/>
        <p:txBody>
          <a:bodyPr/>
          <a:lstStyle/>
          <a:p>
            <a:r>
              <a:rPr lang="en-US" b="1" dirty="0">
                <a:latin typeface="+mn-lt"/>
              </a:rPr>
              <a:t>DESIGN OPTIONS</a:t>
            </a:r>
          </a:p>
        </p:txBody>
      </p:sp>
      <p:sp>
        <p:nvSpPr>
          <p:cNvPr id="3" name="Subtitle 2">
            <a:extLst>
              <a:ext uri="{FF2B5EF4-FFF2-40B4-BE49-F238E27FC236}">
                <a16:creationId xmlns:a16="http://schemas.microsoft.com/office/drawing/2014/main" id="{DB166958-6467-9D36-1A4E-75D41FA413F3}"/>
              </a:ext>
            </a:extLst>
          </p:cNvPr>
          <p:cNvSpPr>
            <a:spLocks noGrp="1"/>
          </p:cNvSpPr>
          <p:nvPr>
            <p:ph type="subTitle" idx="1"/>
          </p:nvPr>
        </p:nvSpPr>
        <p:spPr>
          <a:xfrm>
            <a:off x="3057330" y="3602038"/>
            <a:ext cx="6077339" cy="1655762"/>
          </a:xfrm>
        </p:spPr>
        <p:txBody>
          <a:bodyPr>
            <a:normAutofit/>
          </a:bodyPr>
          <a:lstStyle/>
          <a:p>
            <a:r>
              <a:rPr lang="en-US" dirty="0"/>
              <a:t>USES AND WORKFLOWS FOR THE DESIGN OPTION TOOLS</a:t>
            </a:r>
          </a:p>
        </p:txBody>
      </p:sp>
      <p:sp>
        <p:nvSpPr>
          <p:cNvPr id="4" name="Title 1">
            <a:extLst>
              <a:ext uri="{FF2B5EF4-FFF2-40B4-BE49-F238E27FC236}">
                <a16:creationId xmlns:a16="http://schemas.microsoft.com/office/drawing/2014/main" id="{ECC63F2E-B323-4685-DC9F-883083B3D38F}"/>
              </a:ext>
            </a:extLst>
          </p:cNvPr>
          <p:cNvSpPr txBox="1">
            <a:spLocks/>
          </p:cNvSpPr>
          <p:nvPr/>
        </p:nvSpPr>
        <p:spPr>
          <a:xfrm>
            <a:off x="1524000" y="238125"/>
            <a:ext cx="9033383" cy="116681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solidFill>
                  <a:srgbClr val="808000"/>
                </a:solidFill>
                <a:latin typeface="Stencil Std" panose="04020904080802020404" pitchFamily="82" charset="0"/>
              </a:rPr>
              <a:t>REVIT University</a:t>
            </a:r>
          </a:p>
        </p:txBody>
      </p:sp>
      <p:sp>
        <p:nvSpPr>
          <p:cNvPr id="6" name="TextBox 5">
            <a:extLst>
              <a:ext uri="{FF2B5EF4-FFF2-40B4-BE49-F238E27FC236}">
                <a16:creationId xmlns:a16="http://schemas.microsoft.com/office/drawing/2014/main" id="{664DA060-F4D7-8963-4CD1-95EF315DB5B4}"/>
              </a:ext>
            </a:extLst>
          </p:cNvPr>
          <p:cNvSpPr txBox="1"/>
          <p:nvPr/>
        </p:nvSpPr>
        <p:spPr>
          <a:xfrm>
            <a:off x="4683854" y="4855129"/>
            <a:ext cx="2983684" cy="461665"/>
          </a:xfrm>
          <a:prstGeom prst="rect">
            <a:avLst/>
          </a:prstGeom>
          <a:noFill/>
        </p:spPr>
        <p:txBody>
          <a:bodyPr wrap="square" rtlCol="0">
            <a:spAutoFit/>
          </a:bodyPr>
          <a:lstStyle/>
          <a:p>
            <a:pPr algn="ctr"/>
            <a:r>
              <a:rPr lang="en-US" sz="1200" dirty="0"/>
              <a:t>ORB UNIVERSITY – MAY 24, 2023 </a:t>
            </a:r>
          </a:p>
          <a:p>
            <a:pPr algn="ctr"/>
            <a:r>
              <a:rPr lang="en-US" sz="1200" dirty="0"/>
              <a:t>PRESENTED BY Christian Quintero</a:t>
            </a:r>
          </a:p>
        </p:txBody>
      </p:sp>
    </p:spTree>
    <p:extLst>
      <p:ext uri="{BB962C8B-B14F-4D97-AF65-F5344CB8AC3E}">
        <p14:creationId xmlns:p14="http://schemas.microsoft.com/office/powerpoint/2010/main" val="2707183415"/>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231BF440-39FA-4087-84CC-2EEC0BBDAF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525AAE12-4755-6F1A-DCEE-41E53A0CEA85}"/>
              </a:ext>
            </a:extLst>
          </p:cNvPr>
          <p:cNvPicPr>
            <a:picLocks noChangeAspect="1"/>
          </p:cNvPicPr>
          <p:nvPr/>
        </p:nvPicPr>
        <p:blipFill rotWithShape="1">
          <a:blip r:embed="rId3"/>
          <a:srcRect t="8069" r="-2" b="17673"/>
          <a:stretch/>
        </p:blipFill>
        <p:spPr>
          <a:xfrm>
            <a:off x="4883025" y="10"/>
            <a:ext cx="7308975" cy="3364982"/>
          </a:xfrm>
          <a:custGeom>
            <a:avLst/>
            <a:gdLst/>
            <a:ahLst/>
            <a:cxnLst/>
            <a:rect l="l" t="t" r="r" b="b"/>
            <a:pathLst>
              <a:path w="7308975" h="3364992">
                <a:moveTo>
                  <a:pt x="0" y="0"/>
                </a:moveTo>
                <a:lnTo>
                  <a:pt x="7308975" y="0"/>
                </a:lnTo>
                <a:lnTo>
                  <a:pt x="7308975" y="3364992"/>
                </a:lnTo>
                <a:lnTo>
                  <a:pt x="1210305" y="3364992"/>
                </a:lnTo>
                <a:lnTo>
                  <a:pt x="1192705" y="2943200"/>
                </a:lnTo>
                <a:cubicBezTo>
                  <a:pt x="1098874" y="1825108"/>
                  <a:pt x="684692" y="821621"/>
                  <a:pt x="62981" y="69271"/>
                </a:cubicBezTo>
                <a:close/>
              </a:path>
            </a:pathLst>
          </a:custGeom>
        </p:spPr>
      </p:pic>
      <p:pic>
        <p:nvPicPr>
          <p:cNvPr id="11" name="Picture 10">
            <a:extLst>
              <a:ext uri="{FF2B5EF4-FFF2-40B4-BE49-F238E27FC236}">
                <a16:creationId xmlns:a16="http://schemas.microsoft.com/office/drawing/2014/main" id="{F5339079-0ED3-A96D-BA04-AC8B2B89E231}"/>
              </a:ext>
            </a:extLst>
          </p:cNvPr>
          <p:cNvPicPr>
            <a:picLocks noChangeAspect="1"/>
          </p:cNvPicPr>
          <p:nvPr/>
        </p:nvPicPr>
        <p:blipFill rotWithShape="1">
          <a:blip r:embed="rId4"/>
          <a:srcRect t="15677" r="-2" b="7269"/>
          <a:stretch/>
        </p:blipFill>
        <p:spPr>
          <a:xfrm>
            <a:off x="4883025" y="3493008"/>
            <a:ext cx="7308975" cy="3364992"/>
          </a:xfrm>
          <a:custGeom>
            <a:avLst/>
            <a:gdLst/>
            <a:ahLst/>
            <a:cxnLst/>
            <a:rect l="l" t="t" r="r" b="b"/>
            <a:pathLst>
              <a:path w="7308975" h="3364992">
                <a:moveTo>
                  <a:pt x="1210305" y="0"/>
                </a:moveTo>
                <a:lnTo>
                  <a:pt x="7308975" y="0"/>
                </a:lnTo>
                <a:lnTo>
                  <a:pt x="7308975" y="3364992"/>
                </a:lnTo>
                <a:lnTo>
                  <a:pt x="0" y="3364992"/>
                </a:lnTo>
                <a:lnTo>
                  <a:pt x="62981" y="3295722"/>
                </a:lnTo>
                <a:cubicBezTo>
                  <a:pt x="684692" y="2543371"/>
                  <a:pt x="1098874" y="1539884"/>
                  <a:pt x="1192705" y="421793"/>
                </a:cubicBezTo>
                <a:close/>
              </a:path>
            </a:pathLst>
          </a:custGeom>
        </p:spPr>
      </p:pic>
      <p:sp useBgFill="1">
        <p:nvSpPr>
          <p:cNvPr id="50" name="Freeform: Shape 49">
            <a:extLst>
              <a:ext uri="{FF2B5EF4-FFF2-40B4-BE49-F238E27FC236}">
                <a16:creationId xmlns:a16="http://schemas.microsoft.com/office/drawing/2014/main" id="{F04E4CBA-303B-48BD-8451-C2701CB0EE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1" cy="6858000"/>
          </a:xfrm>
          <a:custGeom>
            <a:avLst/>
            <a:gdLst>
              <a:gd name="connsiteX0" fmla="*/ 0 w 6096001"/>
              <a:gd name="connsiteY0" fmla="*/ 0 h 6858000"/>
              <a:gd name="connsiteX1" fmla="*/ 4883024 w 6096001"/>
              <a:gd name="connsiteY1" fmla="*/ 0 h 6858000"/>
              <a:gd name="connsiteX2" fmla="*/ 4946006 w 6096001"/>
              <a:gd name="connsiteY2" fmla="*/ 69271 h 6858000"/>
              <a:gd name="connsiteX3" fmla="*/ 6096001 w 6096001"/>
              <a:gd name="connsiteY3" fmla="*/ 3429000 h 6858000"/>
              <a:gd name="connsiteX4" fmla="*/ 4946006 w 6096001"/>
              <a:gd name="connsiteY4" fmla="*/ 6788730 h 6858000"/>
              <a:gd name="connsiteX5" fmla="*/ 4883024 w 6096001"/>
              <a:gd name="connsiteY5" fmla="*/ 6858000 h 6858000"/>
              <a:gd name="connsiteX6" fmla="*/ 0 w 609600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1" h="6858000">
                <a:moveTo>
                  <a:pt x="0" y="0"/>
                </a:moveTo>
                <a:lnTo>
                  <a:pt x="4883024" y="0"/>
                </a:lnTo>
                <a:lnTo>
                  <a:pt x="4946006" y="69271"/>
                </a:lnTo>
                <a:cubicBezTo>
                  <a:pt x="5656532" y="929100"/>
                  <a:pt x="6096001" y="2116944"/>
                  <a:pt x="6096001" y="3429000"/>
                </a:cubicBezTo>
                <a:cubicBezTo>
                  <a:pt x="6096001" y="4741056"/>
                  <a:pt x="5656532" y="5928900"/>
                  <a:pt x="4946006" y="6788730"/>
                </a:cubicBezTo>
                <a:lnTo>
                  <a:pt x="4883024" y="6858000"/>
                </a:lnTo>
                <a:lnTo>
                  <a:pt x="0" y="6858000"/>
                </a:lnTo>
                <a:close/>
              </a:path>
            </a:pathLst>
          </a:custGeom>
          <a:ln w="9525">
            <a:solidFill>
              <a:srgbClr val="EFEFEF"/>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52" name="Freeform: Shape 51">
            <a:extLst>
              <a:ext uri="{FF2B5EF4-FFF2-40B4-BE49-F238E27FC236}">
                <a16:creationId xmlns:a16="http://schemas.microsoft.com/office/drawing/2014/main" id="{F6CA58B3-AFCC-4A40-9882-50D5080879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7332" cy="6858000"/>
          </a:xfrm>
          <a:custGeom>
            <a:avLst/>
            <a:gdLst>
              <a:gd name="connsiteX0" fmla="*/ 0 w 6087332"/>
              <a:gd name="connsiteY0" fmla="*/ 0 h 6858000"/>
              <a:gd name="connsiteX1" fmla="*/ 4874355 w 6087332"/>
              <a:gd name="connsiteY1" fmla="*/ 0 h 6858000"/>
              <a:gd name="connsiteX2" fmla="*/ 4937337 w 6087332"/>
              <a:gd name="connsiteY2" fmla="*/ 69271 h 6858000"/>
              <a:gd name="connsiteX3" fmla="*/ 6087332 w 6087332"/>
              <a:gd name="connsiteY3" fmla="*/ 3429000 h 6858000"/>
              <a:gd name="connsiteX4" fmla="*/ 4937337 w 6087332"/>
              <a:gd name="connsiteY4" fmla="*/ 6788730 h 6858000"/>
              <a:gd name="connsiteX5" fmla="*/ 4874355 w 6087332"/>
              <a:gd name="connsiteY5" fmla="*/ 6858000 h 6858000"/>
              <a:gd name="connsiteX6" fmla="*/ 0 w 6087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87332" h="6858000">
                <a:moveTo>
                  <a:pt x="0" y="0"/>
                </a:moveTo>
                <a:lnTo>
                  <a:pt x="4874355" y="0"/>
                </a:lnTo>
                <a:lnTo>
                  <a:pt x="4937337" y="69271"/>
                </a:lnTo>
                <a:cubicBezTo>
                  <a:pt x="5647863" y="929100"/>
                  <a:pt x="6087332" y="2116944"/>
                  <a:pt x="6087332" y="3429000"/>
                </a:cubicBezTo>
                <a:cubicBezTo>
                  <a:pt x="6087332" y="4741056"/>
                  <a:pt x="5647863" y="5928900"/>
                  <a:pt x="4937337" y="6788730"/>
                </a:cubicBezTo>
                <a:lnTo>
                  <a:pt x="4874355"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6" name="Title 1">
            <a:extLst>
              <a:ext uri="{FF2B5EF4-FFF2-40B4-BE49-F238E27FC236}">
                <a16:creationId xmlns:a16="http://schemas.microsoft.com/office/drawing/2014/main" id="{530EFD71-42DC-E2D1-D9AB-8E035E390BCB}"/>
              </a:ext>
            </a:extLst>
          </p:cNvPr>
          <p:cNvSpPr>
            <a:spLocks noGrp="1"/>
          </p:cNvSpPr>
          <p:nvPr>
            <p:ph type="title"/>
          </p:nvPr>
        </p:nvSpPr>
        <p:spPr>
          <a:xfrm>
            <a:off x="448056" y="859536"/>
            <a:ext cx="4832802" cy="1243584"/>
          </a:xfrm>
        </p:spPr>
        <p:txBody>
          <a:bodyPr vert="horz" lIns="91440" tIns="45720" rIns="91440" bIns="45720" rtlCol="0" anchor="ctr">
            <a:normAutofit/>
          </a:bodyPr>
          <a:lstStyle/>
          <a:p>
            <a:r>
              <a:rPr lang="en-US" sz="3400" b="1" kern="1200">
                <a:solidFill>
                  <a:schemeClr val="tx1"/>
                </a:solidFill>
                <a:latin typeface="+mj-lt"/>
                <a:ea typeface="+mj-ea"/>
                <a:cs typeface="+mj-cs"/>
              </a:rPr>
              <a:t>DESIGN OPTION TOOLBAR – ADD TO SET</a:t>
            </a:r>
          </a:p>
        </p:txBody>
      </p:sp>
      <p:sp>
        <p:nvSpPr>
          <p:cNvPr id="54" name="Rectangle 53">
            <a:extLst>
              <a:ext uri="{FF2B5EF4-FFF2-40B4-BE49-F238E27FC236}">
                <a16:creationId xmlns:a16="http://schemas.microsoft.com/office/drawing/2014/main" id="{75C56826-D4E5-42ED-8529-079651CB30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52144"/>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56" name="Rectangle 55">
            <a:extLst>
              <a:ext uri="{FF2B5EF4-FFF2-40B4-BE49-F238E27FC236}">
                <a16:creationId xmlns:a16="http://schemas.microsoft.com/office/drawing/2014/main" id="{82095FCE-EF05-4443-B97A-85DEE3A5CA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9544" y="2194560"/>
            <a:ext cx="4892040" cy="18288"/>
          </a:xfrm>
          <a:prstGeom prst="rect">
            <a:avLst/>
          </a:prstGeom>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8" name="Rectangle 57">
            <a:extLst>
              <a:ext uri="{FF2B5EF4-FFF2-40B4-BE49-F238E27FC236}">
                <a16:creationId xmlns:a16="http://schemas.microsoft.com/office/drawing/2014/main" id="{CA00AE6B-AA30-4CF8-BA6F-339B780AD7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9544" y="2194560"/>
            <a:ext cx="48920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 name="TextBox 3">
            <a:extLst>
              <a:ext uri="{FF2B5EF4-FFF2-40B4-BE49-F238E27FC236}">
                <a16:creationId xmlns:a16="http://schemas.microsoft.com/office/drawing/2014/main" id="{BAA88482-B4AD-F4F0-326F-583C2A48E561}"/>
              </a:ext>
            </a:extLst>
          </p:cNvPr>
          <p:cNvSpPr txBox="1"/>
          <p:nvPr/>
        </p:nvSpPr>
        <p:spPr>
          <a:xfrm>
            <a:off x="448056" y="2512611"/>
            <a:ext cx="4832803" cy="3664351"/>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2000" b="1"/>
              <a:t>Once the design options are st you can toggle between options through the G/O Override tables.</a:t>
            </a:r>
            <a:endParaRPr lang="en-US" sz="2000"/>
          </a:p>
        </p:txBody>
      </p:sp>
    </p:spTree>
    <p:extLst>
      <p:ext uri="{BB962C8B-B14F-4D97-AF65-F5344CB8AC3E}">
        <p14:creationId xmlns:p14="http://schemas.microsoft.com/office/powerpoint/2010/main" val="52941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27BE324-B1F5-D02B-9355-A1BF288A1D95}"/>
              </a:ext>
            </a:extLst>
          </p:cNvPr>
          <p:cNvPicPr>
            <a:picLocks noChangeAspect="1"/>
          </p:cNvPicPr>
          <p:nvPr/>
        </p:nvPicPr>
        <p:blipFill>
          <a:blip r:embed="rId2"/>
          <a:stretch>
            <a:fillRect/>
          </a:stretch>
        </p:blipFill>
        <p:spPr>
          <a:xfrm>
            <a:off x="3464972" y="2820264"/>
            <a:ext cx="3290391" cy="2020416"/>
          </a:xfrm>
          <a:prstGeom prst="rect">
            <a:avLst/>
          </a:prstGeom>
        </p:spPr>
      </p:pic>
      <p:sp>
        <p:nvSpPr>
          <p:cNvPr id="6" name="Title 1">
            <a:extLst>
              <a:ext uri="{FF2B5EF4-FFF2-40B4-BE49-F238E27FC236}">
                <a16:creationId xmlns:a16="http://schemas.microsoft.com/office/drawing/2014/main" id="{7F0BD440-DDAC-C508-6D13-7AE4049BD3E9}"/>
              </a:ext>
            </a:extLst>
          </p:cNvPr>
          <p:cNvSpPr>
            <a:spLocks noGrp="1"/>
          </p:cNvSpPr>
          <p:nvPr>
            <p:ph type="title"/>
          </p:nvPr>
        </p:nvSpPr>
        <p:spPr>
          <a:xfrm>
            <a:off x="838200" y="365125"/>
            <a:ext cx="10515600" cy="1325563"/>
          </a:xfrm>
        </p:spPr>
        <p:txBody>
          <a:bodyPr/>
          <a:lstStyle/>
          <a:p>
            <a:r>
              <a:rPr lang="en-US" b="1" dirty="0">
                <a:latin typeface="+mn-lt"/>
              </a:rPr>
              <a:t>DESIGN OPTION TOOLBAR – SCHEDULE</a:t>
            </a:r>
          </a:p>
        </p:txBody>
      </p:sp>
      <p:sp>
        <p:nvSpPr>
          <p:cNvPr id="7" name="Content Placeholder 2">
            <a:extLst>
              <a:ext uri="{FF2B5EF4-FFF2-40B4-BE49-F238E27FC236}">
                <a16:creationId xmlns:a16="http://schemas.microsoft.com/office/drawing/2014/main" id="{865508B0-8648-383B-4834-39DABC94C353}"/>
              </a:ext>
            </a:extLst>
          </p:cNvPr>
          <p:cNvSpPr>
            <a:spLocks noGrp="1"/>
          </p:cNvSpPr>
          <p:nvPr>
            <p:ph idx="1"/>
          </p:nvPr>
        </p:nvSpPr>
        <p:spPr>
          <a:xfrm>
            <a:off x="647688" y="1666693"/>
            <a:ext cx="6400034" cy="2152697"/>
          </a:xfrm>
        </p:spPr>
        <p:txBody>
          <a:bodyPr>
            <a:noAutofit/>
          </a:bodyPr>
          <a:lstStyle/>
          <a:p>
            <a:pPr marR="0" indent="0">
              <a:spcBef>
                <a:spcPts val="0"/>
              </a:spcBef>
              <a:spcAft>
                <a:spcPts val="0"/>
              </a:spcAft>
              <a:buNone/>
            </a:pPr>
            <a:r>
              <a:rPr lang="en-US" sz="1800" dirty="0">
                <a:latin typeface="Calibri" panose="020F0502020204030204" pitchFamily="34" charset="0"/>
              </a:rPr>
              <a:t>Schedules are also affected temporarily by design options. Which you can manage at the bottom ribbon. </a:t>
            </a:r>
          </a:p>
          <a:p>
            <a:pPr marR="0" indent="0">
              <a:spcBef>
                <a:spcPts val="0"/>
              </a:spcBef>
              <a:spcAft>
                <a:spcPts val="0"/>
              </a:spcAft>
              <a:buNone/>
            </a:pPr>
            <a:r>
              <a:rPr lang="en-US" sz="1800" dirty="0">
                <a:solidFill>
                  <a:srgbClr val="FF0000"/>
                </a:solidFill>
                <a:latin typeface="Calibri" panose="020F0502020204030204" pitchFamily="34" charset="0"/>
              </a:rPr>
              <a:t>Note: This is the design option of the model itself and not the view. Hence why is affects schedules.</a:t>
            </a:r>
            <a:endParaRPr lang="en-US" sz="1800" dirty="0">
              <a:solidFill>
                <a:srgbClr val="FF0000"/>
              </a:solidFill>
            </a:endParaRPr>
          </a:p>
        </p:txBody>
      </p:sp>
      <p:sp>
        <p:nvSpPr>
          <p:cNvPr id="8" name="Arrow: Down 7">
            <a:extLst>
              <a:ext uri="{FF2B5EF4-FFF2-40B4-BE49-F238E27FC236}">
                <a16:creationId xmlns:a16="http://schemas.microsoft.com/office/drawing/2014/main" id="{705BCCAF-FF18-839A-CB11-3E4C6BA49DB1}"/>
              </a:ext>
            </a:extLst>
          </p:cNvPr>
          <p:cNvSpPr/>
          <p:nvPr/>
        </p:nvSpPr>
        <p:spPr>
          <a:xfrm rot="10800000">
            <a:off x="5002860" y="4849432"/>
            <a:ext cx="314875" cy="4412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672305E5-C078-FBDC-6C57-3722DC7C2631}"/>
              </a:ext>
            </a:extLst>
          </p:cNvPr>
          <p:cNvPicPr>
            <a:picLocks noChangeAspect="1"/>
          </p:cNvPicPr>
          <p:nvPr/>
        </p:nvPicPr>
        <p:blipFill>
          <a:blip r:embed="rId3"/>
          <a:stretch>
            <a:fillRect/>
          </a:stretch>
        </p:blipFill>
        <p:spPr>
          <a:xfrm>
            <a:off x="6851780" y="2798099"/>
            <a:ext cx="3362125" cy="2042581"/>
          </a:xfrm>
          <a:prstGeom prst="rect">
            <a:avLst/>
          </a:prstGeom>
        </p:spPr>
      </p:pic>
      <p:sp>
        <p:nvSpPr>
          <p:cNvPr id="11" name="Arrow: Down 10">
            <a:extLst>
              <a:ext uri="{FF2B5EF4-FFF2-40B4-BE49-F238E27FC236}">
                <a16:creationId xmlns:a16="http://schemas.microsoft.com/office/drawing/2014/main" id="{258243F5-71FA-D0BA-4D51-D70B04C2006D}"/>
              </a:ext>
            </a:extLst>
          </p:cNvPr>
          <p:cNvSpPr/>
          <p:nvPr/>
        </p:nvSpPr>
        <p:spPr>
          <a:xfrm rot="10800000">
            <a:off x="8044643" y="4849432"/>
            <a:ext cx="314875" cy="4412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ntent Placeholder 2">
            <a:extLst>
              <a:ext uri="{FF2B5EF4-FFF2-40B4-BE49-F238E27FC236}">
                <a16:creationId xmlns:a16="http://schemas.microsoft.com/office/drawing/2014/main" id="{A09AFB38-A484-85F4-DB57-1F8B2149C71E}"/>
              </a:ext>
            </a:extLst>
          </p:cNvPr>
          <p:cNvSpPr txBox="1">
            <a:spLocks/>
          </p:cNvSpPr>
          <p:nvPr/>
        </p:nvSpPr>
        <p:spPr>
          <a:xfrm>
            <a:off x="6755363" y="5413337"/>
            <a:ext cx="3435415" cy="16520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0">
              <a:spcBef>
                <a:spcPts val="0"/>
              </a:spcBef>
              <a:buFont typeface="Arial" panose="020B0604020202020204" pitchFamily="34" charset="0"/>
              <a:buNone/>
            </a:pPr>
            <a:r>
              <a:rPr lang="en-US" sz="1800" dirty="0">
                <a:latin typeface="Calibri" panose="020F0502020204030204" pitchFamily="34" charset="0"/>
              </a:rPr>
              <a:t>Note how the non-primary options show up half toned on your screen, to indicate this is not the current version. This will not print halftoned.</a:t>
            </a:r>
            <a:endParaRPr lang="en-US" sz="1800" dirty="0">
              <a:solidFill>
                <a:srgbClr val="FF0000"/>
              </a:solidFill>
            </a:endParaRPr>
          </a:p>
        </p:txBody>
      </p:sp>
    </p:spTree>
    <p:extLst>
      <p:ext uri="{BB962C8B-B14F-4D97-AF65-F5344CB8AC3E}">
        <p14:creationId xmlns:p14="http://schemas.microsoft.com/office/powerpoint/2010/main" val="3795554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5B89A8E-2A33-16A2-9AD1-357CFE6C5928}"/>
              </a:ext>
            </a:extLst>
          </p:cNvPr>
          <p:cNvPicPr>
            <a:picLocks noChangeAspect="1"/>
          </p:cNvPicPr>
          <p:nvPr/>
        </p:nvPicPr>
        <p:blipFill>
          <a:blip r:embed="rId2"/>
          <a:stretch>
            <a:fillRect/>
          </a:stretch>
        </p:blipFill>
        <p:spPr>
          <a:xfrm>
            <a:off x="4061873" y="2637628"/>
            <a:ext cx="7725853" cy="1638529"/>
          </a:xfrm>
          <a:prstGeom prst="rect">
            <a:avLst/>
          </a:prstGeom>
        </p:spPr>
      </p:pic>
      <p:sp>
        <p:nvSpPr>
          <p:cNvPr id="2" name="Title 1">
            <a:extLst>
              <a:ext uri="{FF2B5EF4-FFF2-40B4-BE49-F238E27FC236}">
                <a16:creationId xmlns:a16="http://schemas.microsoft.com/office/drawing/2014/main" id="{35808E42-2036-810E-F124-662E5FA244D8}"/>
              </a:ext>
            </a:extLst>
          </p:cNvPr>
          <p:cNvSpPr>
            <a:spLocks noGrp="1"/>
          </p:cNvSpPr>
          <p:nvPr>
            <p:ph type="title"/>
          </p:nvPr>
        </p:nvSpPr>
        <p:spPr/>
        <p:txBody>
          <a:bodyPr/>
          <a:lstStyle/>
          <a:p>
            <a:r>
              <a:rPr lang="en-US" b="1" dirty="0">
                <a:latin typeface="+mn-lt"/>
              </a:rPr>
              <a:t>DESIGN OPTION TOOLBAR</a:t>
            </a:r>
          </a:p>
        </p:txBody>
      </p:sp>
      <p:sp>
        <p:nvSpPr>
          <p:cNvPr id="3" name="Content Placeholder 2">
            <a:extLst>
              <a:ext uri="{FF2B5EF4-FFF2-40B4-BE49-F238E27FC236}">
                <a16:creationId xmlns:a16="http://schemas.microsoft.com/office/drawing/2014/main" id="{DCF4A22F-2BF3-01AA-C67D-F539E6C56CE5}"/>
              </a:ext>
            </a:extLst>
          </p:cNvPr>
          <p:cNvSpPr>
            <a:spLocks noGrp="1"/>
          </p:cNvSpPr>
          <p:nvPr>
            <p:ph idx="1"/>
          </p:nvPr>
        </p:nvSpPr>
        <p:spPr>
          <a:xfrm>
            <a:off x="647688" y="1666693"/>
            <a:ext cx="6400034" cy="2152697"/>
          </a:xfrm>
        </p:spPr>
        <p:txBody>
          <a:bodyPr>
            <a:noAutofit/>
          </a:bodyPr>
          <a:lstStyle/>
          <a:p>
            <a:pPr marR="0" indent="0">
              <a:spcBef>
                <a:spcPts val="0"/>
              </a:spcBef>
              <a:spcAft>
                <a:spcPts val="0"/>
              </a:spcAft>
              <a:buNone/>
            </a:pPr>
            <a:r>
              <a:rPr lang="en-US" sz="1800" dirty="0">
                <a:latin typeface="Calibri" panose="020F0502020204030204" pitchFamily="34" charset="0"/>
              </a:rPr>
              <a:t>Design options is a function in Revit that’s geared towards giving you a way to overlay different alternatives for a design arrangement. This could be temporary for a design study, or permanent ex. an unit design alt.</a:t>
            </a:r>
            <a:endParaRPr lang="en-US" sz="1800" dirty="0"/>
          </a:p>
        </p:txBody>
      </p:sp>
      <p:sp>
        <p:nvSpPr>
          <p:cNvPr id="9" name="Arrow: Right 8">
            <a:extLst>
              <a:ext uri="{FF2B5EF4-FFF2-40B4-BE49-F238E27FC236}">
                <a16:creationId xmlns:a16="http://schemas.microsoft.com/office/drawing/2014/main" id="{9B79F860-D340-88C0-98D5-47CE3030F768}"/>
              </a:ext>
            </a:extLst>
          </p:cNvPr>
          <p:cNvSpPr/>
          <p:nvPr/>
        </p:nvSpPr>
        <p:spPr>
          <a:xfrm rot="16200000">
            <a:off x="7417891" y="3895449"/>
            <a:ext cx="656147" cy="5753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Right 16">
            <a:extLst>
              <a:ext uri="{FF2B5EF4-FFF2-40B4-BE49-F238E27FC236}">
                <a16:creationId xmlns:a16="http://schemas.microsoft.com/office/drawing/2014/main" id="{E215D9DF-BDAC-8E3A-C214-34DE7E3B597C}"/>
              </a:ext>
            </a:extLst>
          </p:cNvPr>
          <p:cNvSpPr/>
          <p:nvPr/>
        </p:nvSpPr>
        <p:spPr>
          <a:xfrm rot="10800000">
            <a:off x="5896947" y="6046237"/>
            <a:ext cx="794657" cy="5784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A0304B4A-E4C1-F27B-463C-0496234ABDE5}"/>
              </a:ext>
            </a:extLst>
          </p:cNvPr>
          <p:cNvSpPr txBox="1"/>
          <p:nvPr/>
        </p:nvSpPr>
        <p:spPr>
          <a:xfrm>
            <a:off x="6823788" y="5728658"/>
            <a:ext cx="3002902" cy="923330"/>
          </a:xfrm>
          <a:prstGeom prst="rect">
            <a:avLst/>
          </a:prstGeom>
          <a:noFill/>
        </p:spPr>
        <p:txBody>
          <a:bodyPr wrap="square" rtlCol="0">
            <a:spAutoFit/>
          </a:bodyPr>
          <a:lstStyle/>
          <a:p>
            <a:r>
              <a:rPr lang="en-US" dirty="0"/>
              <a:t>Dropdown: Here you will see all the design sets you’ve created.</a:t>
            </a:r>
          </a:p>
        </p:txBody>
      </p:sp>
      <p:sp>
        <p:nvSpPr>
          <p:cNvPr id="19" name="Arrow: Right 18">
            <a:extLst>
              <a:ext uri="{FF2B5EF4-FFF2-40B4-BE49-F238E27FC236}">
                <a16:creationId xmlns:a16="http://schemas.microsoft.com/office/drawing/2014/main" id="{E7093446-6E1F-3A21-789D-D76FF2E02948}"/>
              </a:ext>
            </a:extLst>
          </p:cNvPr>
          <p:cNvSpPr/>
          <p:nvPr/>
        </p:nvSpPr>
        <p:spPr>
          <a:xfrm rot="5400000">
            <a:off x="5334000" y="2552700"/>
            <a:ext cx="428625" cy="4395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988C9C03-ACD1-E361-8CFE-F0EF9C29B4E8}"/>
              </a:ext>
            </a:extLst>
          </p:cNvPr>
          <p:cNvPicPr>
            <a:picLocks noChangeAspect="1"/>
          </p:cNvPicPr>
          <p:nvPr/>
        </p:nvPicPr>
        <p:blipFill>
          <a:blip r:embed="rId3"/>
          <a:stretch>
            <a:fillRect/>
          </a:stretch>
        </p:blipFill>
        <p:spPr>
          <a:xfrm>
            <a:off x="3946963" y="5292546"/>
            <a:ext cx="1962424" cy="1524213"/>
          </a:xfrm>
          <a:prstGeom prst="rect">
            <a:avLst/>
          </a:prstGeom>
        </p:spPr>
      </p:pic>
    </p:spTree>
    <p:extLst>
      <p:ext uri="{BB962C8B-B14F-4D97-AF65-F5344CB8AC3E}">
        <p14:creationId xmlns:p14="http://schemas.microsoft.com/office/powerpoint/2010/main" val="123121490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xit" presetSubtype="0" fill="hold" grpId="1" nodeType="clickEffect">
                                  <p:stCondLst>
                                    <p:cond delay="0"/>
                                  </p:stCondLst>
                                  <p:childTnLst>
                                    <p:animEffect transition="out" filter="fade">
                                      <p:cBhvr>
                                        <p:cTn id="13" dur="500"/>
                                        <p:tgtEl>
                                          <p:spTgt spid="19"/>
                                        </p:tgtEl>
                                      </p:cBhvr>
                                    </p:animEffect>
                                    <p:set>
                                      <p:cBhvr>
                                        <p:cTn id="14" dur="1" fill="hold">
                                          <p:stCondLst>
                                            <p:cond delay="499"/>
                                          </p:stCondLst>
                                        </p:cTn>
                                        <p:tgtEl>
                                          <p:spTgt spid="19"/>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1000" fill="hold"/>
                                        <p:tgtEl>
                                          <p:spTgt spid="9"/>
                                        </p:tgtEl>
                                        <p:attrNameLst>
                                          <p:attrName>ppt_x</p:attrName>
                                        </p:attrNameLst>
                                      </p:cBhvr>
                                      <p:tavLst>
                                        <p:tav tm="0">
                                          <p:val>
                                            <p:strVal val="#ppt_x"/>
                                          </p:val>
                                        </p:tav>
                                        <p:tav tm="100000">
                                          <p:val>
                                            <p:strVal val="#ppt_x"/>
                                          </p:val>
                                        </p:tav>
                                      </p:tavLst>
                                    </p:anim>
                                    <p:anim calcmode="lin" valueType="num">
                                      <p:cBhvr additive="base">
                                        <p:cTn id="20" dur="1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fade">
                                      <p:cBhvr>
                                        <p:cTn id="30" dur="1000"/>
                                        <p:tgtEl>
                                          <p:spTgt spid="17"/>
                                        </p:tgtEl>
                                      </p:cBhvr>
                                    </p:animEffect>
                                    <p:anim calcmode="lin" valueType="num">
                                      <p:cBhvr>
                                        <p:cTn id="31" dur="1000" fill="hold"/>
                                        <p:tgtEl>
                                          <p:spTgt spid="17"/>
                                        </p:tgtEl>
                                        <p:attrNameLst>
                                          <p:attrName>ppt_x</p:attrName>
                                        </p:attrNameLst>
                                      </p:cBhvr>
                                      <p:tavLst>
                                        <p:tav tm="0">
                                          <p:val>
                                            <p:strVal val="#ppt_x"/>
                                          </p:val>
                                        </p:tav>
                                        <p:tav tm="100000">
                                          <p:val>
                                            <p:strVal val="#ppt_x"/>
                                          </p:val>
                                        </p:tav>
                                      </p:tavLst>
                                    </p:anim>
                                    <p:anim calcmode="lin" valueType="num">
                                      <p:cBhvr>
                                        <p:cTn id="32"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7" grpId="0" animBg="1"/>
      <p:bldP spid="18" grpId="0"/>
      <p:bldP spid="19" grpId="0" animBg="1"/>
      <p:bldP spid="19"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BA42438C-0BD6-F56B-D08D-68D94F9F024D}"/>
              </a:ext>
            </a:extLst>
          </p:cNvPr>
          <p:cNvPicPr>
            <a:picLocks noChangeAspect="1"/>
          </p:cNvPicPr>
          <p:nvPr/>
        </p:nvPicPr>
        <p:blipFill>
          <a:blip r:embed="rId2"/>
          <a:stretch>
            <a:fillRect/>
          </a:stretch>
        </p:blipFill>
        <p:spPr>
          <a:xfrm>
            <a:off x="5286099" y="3751077"/>
            <a:ext cx="6647754" cy="767911"/>
          </a:xfrm>
          <a:prstGeom prst="rect">
            <a:avLst/>
          </a:prstGeom>
        </p:spPr>
      </p:pic>
      <p:pic>
        <p:nvPicPr>
          <p:cNvPr id="16" name="Picture 15">
            <a:extLst>
              <a:ext uri="{FF2B5EF4-FFF2-40B4-BE49-F238E27FC236}">
                <a16:creationId xmlns:a16="http://schemas.microsoft.com/office/drawing/2014/main" id="{F3F33B12-E136-E422-8939-9370D96B71A2}"/>
              </a:ext>
            </a:extLst>
          </p:cNvPr>
          <p:cNvPicPr>
            <a:picLocks noChangeAspect="1"/>
          </p:cNvPicPr>
          <p:nvPr/>
        </p:nvPicPr>
        <p:blipFill>
          <a:blip r:embed="rId3"/>
          <a:stretch>
            <a:fillRect/>
          </a:stretch>
        </p:blipFill>
        <p:spPr>
          <a:xfrm>
            <a:off x="579230" y="1424868"/>
            <a:ext cx="4505954" cy="5068007"/>
          </a:xfrm>
          <a:prstGeom prst="rect">
            <a:avLst/>
          </a:prstGeom>
        </p:spPr>
      </p:pic>
      <p:sp>
        <p:nvSpPr>
          <p:cNvPr id="2" name="Title 1">
            <a:extLst>
              <a:ext uri="{FF2B5EF4-FFF2-40B4-BE49-F238E27FC236}">
                <a16:creationId xmlns:a16="http://schemas.microsoft.com/office/drawing/2014/main" id="{35808E42-2036-810E-F124-662E5FA244D8}"/>
              </a:ext>
            </a:extLst>
          </p:cNvPr>
          <p:cNvSpPr>
            <a:spLocks noGrp="1"/>
          </p:cNvSpPr>
          <p:nvPr>
            <p:ph type="title"/>
          </p:nvPr>
        </p:nvSpPr>
        <p:spPr/>
        <p:txBody>
          <a:bodyPr/>
          <a:lstStyle/>
          <a:p>
            <a:r>
              <a:rPr lang="en-US" b="1" dirty="0">
                <a:latin typeface="+mn-lt"/>
              </a:rPr>
              <a:t>DESIGN OPTION TOOLBAR - EDIT</a:t>
            </a:r>
          </a:p>
        </p:txBody>
      </p:sp>
      <p:sp>
        <p:nvSpPr>
          <p:cNvPr id="13" name="Arrow: Down 12">
            <a:extLst>
              <a:ext uri="{FF2B5EF4-FFF2-40B4-BE49-F238E27FC236}">
                <a16:creationId xmlns:a16="http://schemas.microsoft.com/office/drawing/2014/main" id="{C6D85CEB-8B04-08EA-E91A-9D416769F78D}"/>
              </a:ext>
            </a:extLst>
          </p:cNvPr>
          <p:cNvSpPr/>
          <p:nvPr/>
        </p:nvSpPr>
        <p:spPr>
          <a:xfrm rot="5400000">
            <a:off x="5102289" y="1805474"/>
            <a:ext cx="503853" cy="886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BAD93B87-26F5-65F7-6243-06CCDE2F14C9}"/>
              </a:ext>
            </a:extLst>
          </p:cNvPr>
          <p:cNvSpPr txBox="1"/>
          <p:nvPr/>
        </p:nvSpPr>
        <p:spPr>
          <a:xfrm>
            <a:off x="5878286" y="1996751"/>
            <a:ext cx="3760236" cy="1754326"/>
          </a:xfrm>
          <a:prstGeom prst="rect">
            <a:avLst/>
          </a:prstGeom>
          <a:noFill/>
        </p:spPr>
        <p:txBody>
          <a:bodyPr wrap="square" rtlCol="0">
            <a:spAutoFit/>
          </a:bodyPr>
          <a:lstStyle/>
          <a:p>
            <a:r>
              <a:rPr lang="en-US" dirty="0"/>
              <a:t>This tab will let up swap between already created design options. This portion of the option box is not super useful, since you could do the same while modeling though the bottom ribbon.</a:t>
            </a:r>
            <a:endParaRPr lang="en-US" dirty="0">
              <a:solidFill>
                <a:srgbClr val="C00000"/>
              </a:solidFill>
            </a:endParaRPr>
          </a:p>
        </p:txBody>
      </p:sp>
      <p:sp>
        <p:nvSpPr>
          <p:cNvPr id="19" name="Arrow: Down 18">
            <a:extLst>
              <a:ext uri="{FF2B5EF4-FFF2-40B4-BE49-F238E27FC236}">
                <a16:creationId xmlns:a16="http://schemas.microsoft.com/office/drawing/2014/main" id="{3D499BB7-3522-10AD-E576-DCE2C4BA0C31}"/>
              </a:ext>
            </a:extLst>
          </p:cNvPr>
          <p:cNvSpPr/>
          <p:nvPr/>
        </p:nvSpPr>
        <p:spPr>
          <a:xfrm>
            <a:off x="10534261" y="3445014"/>
            <a:ext cx="503853" cy="886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669629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1+#ppt_w/2"/>
                                          </p:val>
                                        </p:tav>
                                        <p:tav tm="100000">
                                          <p:val>
                                            <p:strVal val="#ppt_x"/>
                                          </p:val>
                                        </p:tav>
                                      </p:tavLst>
                                    </p:anim>
                                    <p:anim calcmode="lin" valueType="num">
                                      <p:cBhvr additive="base">
                                        <p:cTn id="8"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500" fill="hold"/>
                                        <p:tgtEl>
                                          <p:spTgt spid="14"/>
                                        </p:tgtEl>
                                        <p:attrNameLst>
                                          <p:attrName>ppt_w</p:attrName>
                                        </p:attrNameLst>
                                      </p:cBhvr>
                                      <p:tavLst>
                                        <p:tav tm="0">
                                          <p:val>
                                            <p:fltVal val="0"/>
                                          </p:val>
                                        </p:tav>
                                        <p:tav tm="100000">
                                          <p:val>
                                            <p:strVal val="#ppt_w"/>
                                          </p:val>
                                        </p:tav>
                                      </p:tavLst>
                                    </p:anim>
                                    <p:anim calcmode="lin" valueType="num">
                                      <p:cBhvr>
                                        <p:cTn id="14" dur="500" fill="hold"/>
                                        <p:tgtEl>
                                          <p:spTgt spid="14"/>
                                        </p:tgtEl>
                                        <p:attrNameLst>
                                          <p:attrName>ppt_h</p:attrName>
                                        </p:attrNameLst>
                                      </p:cBhvr>
                                      <p:tavLst>
                                        <p:tav tm="0">
                                          <p:val>
                                            <p:fltVal val="0"/>
                                          </p:val>
                                        </p:tav>
                                        <p:tav tm="100000">
                                          <p:val>
                                            <p:strVal val="#ppt_h"/>
                                          </p:val>
                                        </p:tav>
                                      </p:tavLst>
                                    </p:anim>
                                    <p:animEffect transition="in" filter="fade">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500"/>
                                        <p:tgtEl>
                                          <p:spTgt spid="1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F3F33B12-E136-E422-8939-9370D96B71A2}"/>
              </a:ext>
            </a:extLst>
          </p:cNvPr>
          <p:cNvPicPr>
            <a:picLocks noChangeAspect="1"/>
          </p:cNvPicPr>
          <p:nvPr/>
        </p:nvPicPr>
        <p:blipFill>
          <a:blip r:embed="rId2"/>
          <a:stretch>
            <a:fillRect/>
          </a:stretch>
        </p:blipFill>
        <p:spPr>
          <a:xfrm>
            <a:off x="579230" y="1424868"/>
            <a:ext cx="4505954" cy="5068007"/>
          </a:xfrm>
          <a:prstGeom prst="rect">
            <a:avLst/>
          </a:prstGeom>
        </p:spPr>
      </p:pic>
      <p:sp>
        <p:nvSpPr>
          <p:cNvPr id="2" name="Title 1">
            <a:extLst>
              <a:ext uri="{FF2B5EF4-FFF2-40B4-BE49-F238E27FC236}">
                <a16:creationId xmlns:a16="http://schemas.microsoft.com/office/drawing/2014/main" id="{35808E42-2036-810E-F124-662E5FA244D8}"/>
              </a:ext>
            </a:extLst>
          </p:cNvPr>
          <p:cNvSpPr>
            <a:spLocks noGrp="1"/>
          </p:cNvSpPr>
          <p:nvPr>
            <p:ph type="title"/>
          </p:nvPr>
        </p:nvSpPr>
        <p:spPr/>
        <p:txBody>
          <a:bodyPr/>
          <a:lstStyle/>
          <a:p>
            <a:r>
              <a:rPr lang="en-US" b="1" dirty="0">
                <a:latin typeface="+mn-lt"/>
              </a:rPr>
              <a:t>DESIGN OPTION TOOLBAR – OPTION SET</a:t>
            </a:r>
          </a:p>
        </p:txBody>
      </p:sp>
      <p:sp>
        <p:nvSpPr>
          <p:cNvPr id="13" name="Arrow: Down 12">
            <a:extLst>
              <a:ext uri="{FF2B5EF4-FFF2-40B4-BE49-F238E27FC236}">
                <a16:creationId xmlns:a16="http://schemas.microsoft.com/office/drawing/2014/main" id="{C6D85CEB-8B04-08EA-E91A-9D416769F78D}"/>
              </a:ext>
            </a:extLst>
          </p:cNvPr>
          <p:cNvSpPr/>
          <p:nvPr/>
        </p:nvSpPr>
        <p:spPr>
          <a:xfrm rot="5400000">
            <a:off x="5108510" y="2733870"/>
            <a:ext cx="503853" cy="886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BAD93B87-26F5-65F7-6243-06CCDE2F14C9}"/>
              </a:ext>
            </a:extLst>
          </p:cNvPr>
          <p:cNvSpPr txBox="1"/>
          <p:nvPr/>
        </p:nvSpPr>
        <p:spPr>
          <a:xfrm>
            <a:off x="5803641" y="2925147"/>
            <a:ext cx="3760236" cy="1754326"/>
          </a:xfrm>
          <a:prstGeom prst="rect">
            <a:avLst/>
          </a:prstGeom>
          <a:noFill/>
        </p:spPr>
        <p:txBody>
          <a:bodyPr wrap="square" rtlCol="0">
            <a:spAutoFit/>
          </a:bodyPr>
          <a:lstStyle/>
          <a:p>
            <a:r>
              <a:rPr lang="en-US" b="1" dirty="0">
                <a:solidFill>
                  <a:srgbClr val="FF0000"/>
                </a:solidFill>
              </a:rPr>
              <a:t>Option Set </a:t>
            </a:r>
            <a:r>
              <a:rPr lang="en-US" b="1" dirty="0"/>
              <a:t>– </a:t>
            </a:r>
            <a:r>
              <a:rPr lang="en-US" dirty="0"/>
              <a:t>This is the term Revit used to refer to the Topic in which you have design options. Hence you can have as many “Topics” as you need, as long as you keep the design options within the correct Option Set (topic).</a:t>
            </a:r>
            <a:endParaRPr lang="en-US" dirty="0">
              <a:solidFill>
                <a:srgbClr val="C00000"/>
              </a:solidFill>
            </a:endParaRPr>
          </a:p>
        </p:txBody>
      </p:sp>
    </p:spTree>
    <p:extLst>
      <p:ext uri="{BB962C8B-B14F-4D97-AF65-F5344CB8AC3E}">
        <p14:creationId xmlns:p14="http://schemas.microsoft.com/office/powerpoint/2010/main" val="261917875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500" fill="hold"/>
                                        <p:tgtEl>
                                          <p:spTgt spid="14"/>
                                        </p:tgtEl>
                                        <p:attrNameLst>
                                          <p:attrName>ppt_w</p:attrName>
                                        </p:attrNameLst>
                                      </p:cBhvr>
                                      <p:tavLst>
                                        <p:tav tm="0">
                                          <p:val>
                                            <p:fltVal val="0"/>
                                          </p:val>
                                        </p:tav>
                                        <p:tav tm="100000">
                                          <p:val>
                                            <p:strVal val="#ppt_w"/>
                                          </p:val>
                                        </p:tav>
                                      </p:tavLst>
                                    </p:anim>
                                    <p:anim calcmode="lin" valueType="num">
                                      <p:cBhvr>
                                        <p:cTn id="13" dur="500" fill="hold"/>
                                        <p:tgtEl>
                                          <p:spTgt spid="14"/>
                                        </p:tgtEl>
                                        <p:attrNameLst>
                                          <p:attrName>ppt_h</p:attrName>
                                        </p:attrNameLst>
                                      </p:cBhvr>
                                      <p:tavLst>
                                        <p:tav tm="0">
                                          <p:val>
                                            <p:fltVal val="0"/>
                                          </p:val>
                                        </p:tav>
                                        <p:tav tm="100000">
                                          <p:val>
                                            <p:strVal val="#ppt_h"/>
                                          </p:val>
                                        </p:tav>
                                      </p:tavLst>
                                    </p:anim>
                                    <p:animEffect transition="in" filter="fade">
                                      <p:cBhvr>
                                        <p:cTn id="1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F3F33B12-E136-E422-8939-9370D96B71A2}"/>
              </a:ext>
            </a:extLst>
          </p:cNvPr>
          <p:cNvPicPr>
            <a:picLocks noChangeAspect="1"/>
          </p:cNvPicPr>
          <p:nvPr/>
        </p:nvPicPr>
        <p:blipFill>
          <a:blip r:embed="rId2"/>
          <a:stretch>
            <a:fillRect/>
          </a:stretch>
        </p:blipFill>
        <p:spPr>
          <a:xfrm>
            <a:off x="579230" y="1424868"/>
            <a:ext cx="4505954" cy="5068007"/>
          </a:xfrm>
          <a:prstGeom prst="rect">
            <a:avLst/>
          </a:prstGeom>
        </p:spPr>
      </p:pic>
      <p:sp>
        <p:nvSpPr>
          <p:cNvPr id="2" name="Title 1">
            <a:extLst>
              <a:ext uri="{FF2B5EF4-FFF2-40B4-BE49-F238E27FC236}">
                <a16:creationId xmlns:a16="http://schemas.microsoft.com/office/drawing/2014/main" id="{35808E42-2036-810E-F124-662E5FA244D8}"/>
              </a:ext>
            </a:extLst>
          </p:cNvPr>
          <p:cNvSpPr>
            <a:spLocks noGrp="1"/>
          </p:cNvSpPr>
          <p:nvPr>
            <p:ph type="title"/>
          </p:nvPr>
        </p:nvSpPr>
        <p:spPr/>
        <p:txBody>
          <a:bodyPr/>
          <a:lstStyle/>
          <a:p>
            <a:r>
              <a:rPr lang="en-US" b="1" dirty="0">
                <a:latin typeface="+mn-lt"/>
              </a:rPr>
              <a:t>DESIGN OPTION TOOLBAR – OPTION SET</a:t>
            </a:r>
          </a:p>
        </p:txBody>
      </p:sp>
      <p:sp>
        <p:nvSpPr>
          <p:cNvPr id="13" name="Arrow: Down 12">
            <a:extLst>
              <a:ext uri="{FF2B5EF4-FFF2-40B4-BE49-F238E27FC236}">
                <a16:creationId xmlns:a16="http://schemas.microsoft.com/office/drawing/2014/main" id="{C6D85CEB-8B04-08EA-E91A-9D416769F78D}"/>
              </a:ext>
            </a:extLst>
          </p:cNvPr>
          <p:cNvSpPr/>
          <p:nvPr/>
        </p:nvSpPr>
        <p:spPr>
          <a:xfrm rot="5400000">
            <a:off x="5108510" y="3312369"/>
            <a:ext cx="503853" cy="886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BAD93B87-26F5-65F7-6243-06CCDE2F14C9}"/>
              </a:ext>
            </a:extLst>
          </p:cNvPr>
          <p:cNvSpPr txBox="1"/>
          <p:nvPr/>
        </p:nvSpPr>
        <p:spPr>
          <a:xfrm>
            <a:off x="5803640" y="3568960"/>
            <a:ext cx="4505954" cy="2585323"/>
          </a:xfrm>
          <a:prstGeom prst="rect">
            <a:avLst/>
          </a:prstGeom>
          <a:noFill/>
        </p:spPr>
        <p:txBody>
          <a:bodyPr wrap="square" rtlCol="0">
            <a:spAutoFit/>
          </a:bodyPr>
          <a:lstStyle/>
          <a:p>
            <a:r>
              <a:rPr lang="en-US" b="1" dirty="0">
                <a:solidFill>
                  <a:srgbClr val="FF0000"/>
                </a:solidFill>
              </a:rPr>
              <a:t>Accept Primary </a:t>
            </a:r>
            <a:r>
              <a:rPr lang="en-US" b="1" dirty="0"/>
              <a:t>– </a:t>
            </a:r>
            <a:r>
              <a:rPr lang="en-US" u="sng" dirty="0"/>
              <a:t>This should only be used when you are 100% sure that the TEMPORARY design options within the set are not needed. </a:t>
            </a:r>
            <a:r>
              <a:rPr lang="en-US" dirty="0"/>
              <a:t>When you accept a primary it will of it as resolved, which also:</a:t>
            </a:r>
          </a:p>
          <a:p>
            <a:pPr marL="342900" indent="-342900">
              <a:buAutoNum type="arabicPeriod"/>
            </a:pPr>
            <a:r>
              <a:rPr lang="en-US" dirty="0"/>
              <a:t>Deletes all Design Options within the set</a:t>
            </a:r>
          </a:p>
          <a:p>
            <a:pPr marL="342900" indent="-342900">
              <a:buAutoNum type="arabicPeriod"/>
            </a:pPr>
            <a:r>
              <a:rPr lang="en-US" dirty="0"/>
              <a:t>Deletes the Option Set</a:t>
            </a:r>
          </a:p>
          <a:p>
            <a:pPr marL="342900" indent="-342900">
              <a:buAutoNum type="arabicPeriod"/>
            </a:pPr>
            <a:r>
              <a:rPr lang="en-US" dirty="0"/>
              <a:t>Moves the elements within the Primary into the Main Model.</a:t>
            </a:r>
            <a:endParaRPr lang="en-US" dirty="0">
              <a:solidFill>
                <a:srgbClr val="C00000"/>
              </a:solidFill>
            </a:endParaRPr>
          </a:p>
        </p:txBody>
      </p:sp>
      <p:sp>
        <p:nvSpPr>
          <p:cNvPr id="3" name="Arrow: Down 2">
            <a:extLst>
              <a:ext uri="{FF2B5EF4-FFF2-40B4-BE49-F238E27FC236}">
                <a16:creationId xmlns:a16="http://schemas.microsoft.com/office/drawing/2014/main" id="{6B243E5E-9947-EA79-7A45-D6459377FFB0}"/>
              </a:ext>
            </a:extLst>
          </p:cNvPr>
          <p:cNvSpPr/>
          <p:nvPr/>
        </p:nvSpPr>
        <p:spPr>
          <a:xfrm rot="10800000">
            <a:off x="1744823" y="3205373"/>
            <a:ext cx="345233" cy="5038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851036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500" fill="hold"/>
                                        <p:tgtEl>
                                          <p:spTgt spid="14"/>
                                        </p:tgtEl>
                                        <p:attrNameLst>
                                          <p:attrName>ppt_w</p:attrName>
                                        </p:attrNameLst>
                                      </p:cBhvr>
                                      <p:tavLst>
                                        <p:tav tm="0">
                                          <p:val>
                                            <p:fltVal val="0"/>
                                          </p:val>
                                        </p:tav>
                                        <p:tav tm="100000">
                                          <p:val>
                                            <p:strVal val="#ppt_w"/>
                                          </p:val>
                                        </p:tav>
                                      </p:tavLst>
                                    </p:anim>
                                    <p:anim calcmode="lin" valueType="num">
                                      <p:cBhvr>
                                        <p:cTn id="13" dur="500" fill="hold"/>
                                        <p:tgtEl>
                                          <p:spTgt spid="14"/>
                                        </p:tgtEl>
                                        <p:attrNameLst>
                                          <p:attrName>ppt_h</p:attrName>
                                        </p:attrNameLst>
                                      </p:cBhvr>
                                      <p:tavLst>
                                        <p:tav tm="0">
                                          <p:val>
                                            <p:fltVal val="0"/>
                                          </p:val>
                                        </p:tav>
                                        <p:tav tm="100000">
                                          <p:val>
                                            <p:strVal val="#ppt_h"/>
                                          </p:val>
                                        </p:tav>
                                      </p:tavLst>
                                    </p:anim>
                                    <p:animEffect transition="in" filter="fade">
                                      <p:cBhvr>
                                        <p:cTn id="14" dur="500"/>
                                        <p:tgtEl>
                                          <p:spTgt spid="14"/>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F3F33B12-E136-E422-8939-9370D96B71A2}"/>
              </a:ext>
            </a:extLst>
          </p:cNvPr>
          <p:cNvPicPr>
            <a:picLocks noChangeAspect="1"/>
          </p:cNvPicPr>
          <p:nvPr/>
        </p:nvPicPr>
        <p:blipFill>
          <a:blip r:embed="rId2"/>
          <a:stretch>
            <a:fillRect/>
          </a:stretch>
        </p:blipFill>
        <p:spPr>
          <a:xfrm>
            <a:off x="579230" y="1424868"/>
            <a:ext cx="4505954" cy="5068007"/>
          </a:xfrm>
          <a:prstGeom prst="rect">
            <a:avLst/>
          </a:prstGeom>
        </p:spPr>
      </p:pic>
      <p:sp>
        <p:nvSpPr>
          <p:cNvPr id="2" name="Title 1">
            <a:extLst>
              <a:ext uri="{FF2B5EF4-FFF2-40B4-BE49-F238E27FC236}">
                <a16:creationId xmlns:a16="http://schemas.microsoft.com/office/drawing/2014/main" id="{35808E42-2036-810E-F124-662E5FA244D8}"/>
              </a:ext>
            </a:extLst>
          </p:cNvPr>
          <p:cNvSpPr>
            <a:spLocks noGrp="1"/>
          </p:cNvSpPr>
          <p:nvPr>
            <p:ph type="title"/>
          </p:nvPr>
        </p:nvSpPr>
        <p:spPr/>
        <p:txBody>
          <a:bodyPr/>
          <a:lstStyle/>
          <a:p>
            <a:r>
              <a:rPr lang="en-US" b="1" dirty="0">
                <a:latin typeface="+mn-lt"/>
              </a:rPr>
              <a:t>DESIGN OPTION TOOLBAR – OPTIONS</a:t>
            </a:r>
          </a:p>
        </p:txBody>
      </p:sp>
      <p:sp>
        <p:nvSpPr>
          <p:cNvPr id="13" name="Arrow: Down 12">
            <a:extLst>
              <a:ext uri="{FF2B5EF4-FFF2-40B4-BE49-F238E27FC236}">
                <a16:creationId xmlns:a16="http://schemas.microsoft.com/office/drawing/2014/main" id="{C6D85CEB-8B04-08EA-E91A-9D416769F78D}"/>
              </a:ext>
            </a:extLst>
          </p:cNvPr>
          <p:cNvSpPr/>
          <p:nvPr/>
        </p:nvSpPr>
        <p:spPr>
          <a:xfrm rot="5400000">
            <a:off x="5182970" y="4334258"/>
            <a:ext cx="364264" cy="5598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BAD93B87-26F5-65F7-6243-06CCDE2F14C9}"/>
              </a:ext>
            </a:extLst>
          </p:cNvPr>
          <p:cNvSpPr txBox="1"/>
          <p:nvPr/>
        </p:nvSpPr>
        <p:spPr>
          <a:xfrm>
            <a:off x="5645021" y="3872979"/>
            <a:ext cx="4505954" cy="923330"/>
          </a:xfrm>
          <a:prstGeom prst="rect">
            <a:avLst/>
          </a:prstGeom>
          <a:noFill/>
        </p:spPr>
        <p:txBody>
          <a:bodyPr wrap="square" rtlCol="0">
            <a:spAutoFit/>
          </a:bodyPr>
          <a:lstStyle/>
          <a:p>
            <a:r>
              <a:rPr lang="en-US" b="1" dirty="0">
                <a:solidFill>
                  <a:srgbClr val="FF0000"/>
                </a:solidFill>
              </a:rPr>
              <a:t>Options </a:t>
            </a:r>
            <a:r>
              <a:rPr lang="en-US" b="1" dirty="0"/>
              <a:t>– </a:t>
            </a:r>
            <a:r>
              <a:rPr lang="en-US" dirty="0"/>
              <a:t>These are the pockets of information, and you can add as many as desired to an option set.</a:t>
            </a:r>
          </a:p>
        </p:txBody>
      </p:sp>
      <p:sp>
        <p:nvSpPr>
          <p:cNvPr id="3" name="Arrow: Down 2">
            <a:extLst>
              <a:ext uri="{FF2B5EF4-FFF2-40B4-BE49-F238E27FC236}">
                <a16:creationId xmlns:a16="http://schemas.microsoft.com/office/drawing/2014/main" id="{6B243E5E-9947-EA79-7A45-D6459377FFB0}"/>
              </a:ext>
            </a:extLst>
          </p:cNvPr>
          <p:cNvSpPr/>
          <p:nvPr/>
        </p:nvSpPr>
        <p:spPr>
          <a:xfrm rot="10800000">
            <a:off x="1744823" y="3205373"/>
            <a:ext cx="345233" cy="5038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rrow: Down 3">
            <a:extLst>
              <a:ext uri="{FF2B5EF4-FFF2-40B4-BE49-F238E27FC236}">
                <a16:creationId xmlns:a16="http://schemas.microsoft.com/office/drawing/2014/main" id="{E624FAC9-3557-BAA9-994A-3D9C33F4E4EF}"/>
              </a:ext>
            </a:extLst>
          </p:cNvPr>
          <p:cNvSpPr/>
          <p:nvPr/>
        </p:nvSpPr>
        <p:spPr>
          <a:xfrm rot="5400000">
            <a:off x="5182970" y="4698523"/>
            <a:ext cx="364264" cy="5598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AB994150-DCF3-98F4-24A6-150E68528B49}"/>
              </a:ext>
            </a:extLst>
          </p:cNvPr>
          <p:cNvSpPr txBox="1"/>
          <p:nvPr/>
        </p:nvSpPr>
        <p:spPr>
          <a:xfrm>
            <a:off x="5645021" y="4796309"/>
            <a:ext cx="4505954" cy="923330"/>
          </a:xfrm>
          <a:prstGeom prst="rect">
            <a:avLst/>
          </a:prstGeom>
          <a:noFill/>
        </p:spPr>
        <p:txBody>
          <a:bodyPr wrap="square" rtlCol="0">
            <a:spAutoFit/>
          </a:bodyPr>
          <a:lstStyle/>
          <a:p>
            <a:r>
              <a:rPr lang="en-US" b="1" dirty="0">
                <a:solidFill>
                  <a:srgbClr val="FF0000"/>
                </a:solidFill>
              </a:rPr>
              <a:t>Primary </a:t>
            </a:r>
            <a:r>
              <a:rPr lang="en-US" b="1" dirty="0"/>
              <a:t>– </a:t>
            </a:r>
            <a:r>
              <a:rPr lang="en-US" dirty="0"/>
              <a:t>The primary design option is what the software considers as existing and current to the project.</a:t>
            </a:r>
          </a:p>
        </p:txBody>
      </p:sp>
    </p:spTree>
    <p:extLst>
      <p:ext uri="{BB962C8B-B14F-4D97-AF65-F5344CB8AC3E}">
        <p14:creationId xmlns:p14="http://schemas.microsoft.com/office/powerpoint/2010/main" val="41585151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500" fill="hold"/>
                                        <p:tgtEl>
                                          <p:spTgt spid="14"/>
                                        </p:tgtEl>
                                        <p:attrNameLst>
                                          <p:attrName>ppt_w</p:attrName>
                                        </p:attrNameLst>
                                      </p:cBhvr>
                                      <p:tavLst>
                                        <p:tav tm="0">
                                          <p:val>
                                            <p:fltVal val="0"/>
                                          </p:val>
                                        </p:tav>
                                        <p:tav tm="100000">
                                          <p:val>
                                            <p:strVal val="#ppt_w"/>
                                          </p:val>
                                        </p:tav>
                                      </p:tavLst>
                                    </p:anim>
                                    <p:anim calcmode="lin" valueType="num">
                                      <p:cBhvr>
                                        <p:cTn id="13" dur="500" fill="hold"/>
                                        <p:tgtEl>
                                          <p:spTgt spid="14"/>
                                        </p:tgtEl>
                                        <p:attrNameLst>
                                          <p:attrName>ppt_h</p:attrName>
                                        </p:attrNameLst>
                                      </p:cBhvr>
                                      <p:tavLst>
                                        <p:tav tm="0">
                                          <p:val>
                                            <p:fltVal val="0"/>
                                          </p:val>
                                        </p:tav>
                                        <p:tav tm="100000">
                                          <p:val>
                                            <p:strVal val="#ppt_h"/>
                                          </p:val>
                                        </p:tav>
                                      </p:tavLst>
                                    </p:anim>
                                    <p:animEffect transition="in" filter="fade">
                                      <p:cBhvr>
                                        <p:cTn id="14" dur="500"/>
                                        <p:tgtEl>
                                          <p:spTgt spid="14"/>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500" fill="hold"/>
                                        <p:tgtEl>
                                          <p:spTgt spid="5"/>
                                        </p:tgtEl>
                                        <p:attrNameLst>
                                          <p:attrName>ppt_w</p:attrName>
                                        </p:attrNameLst>
                                      </p:cBhvr>
                                      <p:tavLst>
                                        <p:tav tm="0">
                                          <p:val>
                                            <p:fltVal val="0"/>
                                          </p:val>
                                        </p:tav>
                                        <p:tav tm="100000">
                                          <p:val>
                                            <p:strVal val="#ppt_w"/>
                                          </p:val>
                                        </p:tav>
                                      </p:tavLst>
                                    </p:anim>
                                    <p:anim calcmode="lin" valueType="num">
                                      <p:cBhvr>
                                        <p:cTn id="31" dur="500" fill="hold"/>
                                        <p:tgtEl>
                                          <p:spTgt spid="5"/>
                                        </p:tgtEl>
                                        <p:attrNameLst>
                                          <p:attrName>ppt_h</p:attrName>
                                        </p:attrNameLst>
                                      </p:cBhvr>
                                      <p:tavLst>
                                        <p:tav tm="0">
                                          <p:val>
                                            <p:fltVal val="0"/>
                                          </p:val>
                                        </p:tav>
                                        <p:tav tm="100000">
                                          <p:val>
                                            <p:strVal val="#ppt_h"/>
                                          </p:val>
                                        </p:tav>
                                      </p:tavLst>
                                    </p:anim>
                                    <p:animEffect transition="in" filter="fade">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3" grpId="0" animBg="1"/>
      <p:bldP spid="4" grpId="0" animBg="1"/>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F3F33B12-E136-E422-8939-9370D96B71A2}"/>
              </a:ext>
            </a:extLst>
          </p:cNvPr>
          <p:cNvPicPr>
            <a:picLocks noChangeAspect="1"/>
          </p:cNvPicPr>
          <p:nvPr/>
        </p:nvPicPr>
        <p:blipFill>
          <a:blip r:embed="rId2"/>
          <a:stretch>
            <a:fillRect/>
          </a:stretch>
        </p:blipFill>
        <p:spPr>
          <a:xfrm>
            <a:off x="579230" y="1424868"/>
            <a:ext cx="4505954" cy="5068007"/>
          </a:xfrm>
          <a:prstGeom prst="rect">
            <a:avLst/>
          </a:prstGeom>
        </p:spPr>
      </p:pic>
      <p:sp>
        <p:nvSpPr>
          <p:cNvPr id="2" name="Title 1">
            <a:extLst>
              <a:ext uri="{FF2B5EF4-FFF2-40B4-BE49-F238E27FC236}">
                <a16:creationId xmlns:a16="http://schemas.microsoft.com/office/drawing/2014/main" id="{35808E42-2036-810E-F124-662E5FA244D8}"/>
              </a:ext>
            </a:extLst>
          </p:cNvPr>
          <p:cNvSpPr>
            <a:spLocks noGrp="1"/>
          </p:cNvSpPr>
          <p:nvPr>
            <p:ph type="title"/>
          </p:nvPr>
        </p:nvSpPr>
        <p:spPr/>
        <p:txBody>
          <a:bodyPr/>
          <a:lstStyle/>
          <a:p>
            <a:r>
              <a:rPr lang="en-US" b="1" dirty="0">
                <a:latin typeface="+mn-lt"/>
              </a:rPr>
              <a:t>DESIGN OPTION TOOLBAR – OPTIONS</a:t>
            </a:r>
          </a:p>
        </p:txBody>
      </p:sp>
      <p:sp>
        <p:nvSpPr>
          <p:cNvPr id="13" name="Arrow: Down 12">
            <a:extLst>
              <a:ext uri="{FF2B5EF4-FFF2-40B4-BE49-F238E27FC236}">
                <a16:creationId xmlns:a16="http://schemas.microsoft.com/office/drawing/2014/main" id="{C6D85CEB-8B04-08EA-E91A-9D416769F78D}"/>
              </a:ext>
            </a:extLst>
          </p:cNvPr>
          <p:cNvSpPr/>
          <p:nvPr/>
        </p:nvSpPr>
        <p:spPr>
          <a:xfrm rot="5400000">
            <a:off x="2267894" y="2586434"/>
            <a:ext cx="257424" cy="4752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Arrow: Down 5">
            <a:extLst>
              <a:ext uri="{FF2B5EF4-FFF2-40B4-BE49-F238E27FC236}">
                <a16:creationId xmlns:a16="http://schemas.microsoft.com/office/drawing/2014/main" id="{D1E06E7D-7FE6-8E1D-26F2-51DB3B92C6E2}"/>
              </a:ext>
            </a:extLst>
          </p:cNvPr>
          <p:cNvSpPr/>
          <p:nvPr/>
        </p:nvSpPr>
        <p:spPr>
          <a:xfrm rot="5400000">
            <a:off x="2267894" y="2916634"/>
            <a:ext cx="257424" cy="4752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A3F91D4C-B747-2D02-4E04-6A9C401EDF6E}"/>
              </a:ext>
            </a:extLst>
          </p:cNvPr>
          <p:cNvSpPr txBox="1"/>
          <p:nvPr/>
        </p:nvSpPr>
        <p:spPr>
          <a:xfrm>
            <a:off x="838200" y="3429000"/>
            <a:ext cx="2214865" cy="1477328"/>
          </a:xfrm>
          <a:prstGeom prst="rect">
            <a:avLst/>
          </a:prstGeom>
          <a:noFill/>
        </p:spPr>
        <p:txBody>
          <a:bodyPr wrap="square" rtlCol="0">
            <a:spAutoFit/>
          </a:bodyPr>
          <a:lstStyle/>
          <a:p>
            <a:r>
              <a:rPr lang="en-US" b="1" dirty="0">
                <a:solidFill>
                  <a:srgbClr val="C00000"/>
                </a:solidFill>
              </a:rPr>
              <a:t>Each Design Option (Topic) has its own primary, so make sure to set these accordingly.</a:t>
            </a:r>
          </a:p>
        </p:txBody>
      </p:sp>
    </p:spTree>
    <p:extLst>
      <p:ext uri="{BB962C8B-B14F-4D97-AF65-F5344CB8AC3E}">
        <p14:creationId xmlns:p14="http://schemas.microsoft.com/office/powerpoint/2010/main" val="285272772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6" grpId="0" animBg="1"/>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BDAB4AB-52AC-82CB-C930-64689A127AC9}"/>
              </a:ext>
            </a:extLst>
          </p:cNvPr>
          <p:cNvPicPr>
            <a:picLocks noChangeAspect="1"/>
          </p:cNvPicPr>
          <p:nvPr/>
        </p:nvPicPr>
        <p:blipFill>
          <a:blip r:embed="rId2"/>
          <a:stretch>
            <a:fillRect/>
          </a:stretch>
        </p:blipFill>
        <p:spPr>
          <a:xfrm>
            <a:off x="838200" y="1534499"/>
            <a:ext cx="4896533" cy="2762636"/>
          </a:xfrm>
          <a:prstGeom prst="rect">
            <a:avLst/>
          </a:prstGeom>
        </p:spPr>
      </p:pic>
      <p:sp>
        <p:nvSpPr>
          <p:cNvPr id="6" name="Title 1">
            <a:extLst>
              <a:ext uri="{FF2B5EF4-FFF2-40B4-BE49-F238E27FC236}">
                <a16:creationId xmlns:a16="http://schemas.microsoft.com/office/drawing/2014/main" id="{530EFD71-42DC-E2D1-D9AB-8E035E390BCB}"/>
              </a:ext>
            </a:extLst>
          </p:cNvPr>
          <p:cNvSpPr>
            <a:spLocks noGrp="1"/>
          </p:cNvSpPr>
          <p:nvPr>
            <p:ph type="title"/>
          </p:nvPr>
        </p:nvSpPr>
        <p:spPr>
          <a:xfrm>
            <a:off x="838200" y="365125"/>
            <a:ext cx="10515600" cy="1325563"/>
          </a:xfrm>
        </p:spPr>
        <p:txBody>
          <a:bodyPr/>
          <a:lstStyle/>
          <a:p>
            <a:r>
              <a:rPr lang="en-US" b="1" dirty="0">
                <a:latin typeface="+mn-lt"/>
              </a:rPr>
              <a:t>DESIGN OPTION TOOLBAR – ADD TO SET</a:t>
            </a:r>
          </a:p>
        </p:txBody>
      </p:sp>
      <p:sp>
        <p:nvSpPr>
          <p:cNvPr id="7" name="Arrow: Down 6">
            <a:extLst>
              <a:ext uri="{FF2B5EF4-FFF2-40B4-BE49-F238E27FC236}">
                <a16:creationId xmlns:a16="http://schemas.microsoft.com/office/drawing/2014/main" id="{6C46313C-49DD-D1BB-8285-2D35C68D71C9}"/>
              </a:ext>
            </a:extLst>
          </p:cNvPr>
          <p:cNvSpPr/>
          <p:nvPr/>
        </p:nvSpPr>
        <p:spPr>
          <a:xfrm rot="5400000">
            <a:off x="2446953" y="1695843"/>
            <a:ext cx="256591" cy="5784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E65612DD-31A3-7CD7-BDD0-64D05DA1F6AF}"/>
              </a:ext>
            </a:extLst>
          </p:cNvPr>
          <p:cNvPicPr>
            <a:picLocks noChangeAspect="1"/>
          </p:cNvPicPr>
          <p:nvPr/>
        </p:nvPicPr>
        <p:blipFill>
          <a:blip r:embed="rId3"/>
          <a:stretch>
            <a:fillRect/>
          </a:stretch>
        </p:blipFill>
        <p:spPr>
          <a:xfrm>
            <a:off x="6096000" y="2915817"/>
            <a:ext cx="2172876" cy="2407206"/>
          </a:xfrm>
          <a:prstGeom prst="rect">
            <a:avLst/>
          </a:prstGeom>
        </p:spPr>
      </p:pic>
      <p:sp>
        <p:nvSpPr>
          <p:cNvPr id="4" name="TextBox 3">
            <a:extLst>
              <a:ext uri="{FF2B5EF4-FFF2-40B4-BE49-F238E27FC236}">
                <a16:creationId xmlns:a16="http://schemas.microsoft.com/office/drawing/2014/main" id="{BAA88482-B4AD-F4F0-326F-583C2A48E561}"/>
              </a:ext>
            </a:extLst>
          </p:cNvPr>
          <p:cNvSpPr txBox="1"/>
          <p:nvPr/>
        </p:nvSpPr>
        <p:spPr>
          <a:xfrm>
            <a:off x="6015899" y="1690688"/>
            <a:ext cx="4505954" cy="923330"/>
          </a:xfrm>
          <a:prstGeom prst="rect">
            <a:avLst/>
          </a:prstGeom>
          <a:noFill/>
        </p:spPr>
        <p:txBody>
          <a:bodyPr wrap="square" rtlCol="0">
            <a:spAutoFit/>
          </a:bodyPr>
          <a:lstStyle/>
          <a:p>
            <a:r>
              <a:rPr lang="en-US" b="1" dirty="0">
                <a:solidFill>
                  <a:srgbClr val="FF0000"/>
                </a:solidFill>
              </a:rPr>
              <a:t>Add to Set</a:t>
            </a:r>
            <a:r>
              <a:rPr lang="en-US" dirty="0"/>
              <a:t> – Once you select an element from the model you can make a copy of it to one or more Design Option Selection.</a:t>
            </a:r>
          </a:p>
        </p:txBody>
      </p:sp>
      <p:sp>
        <p:nvSpPr>
          <p:cNvPr id="8" name="TextBox 7">
            <a:extLst>
              <a:ext uri="{FF2B5EF4-FFF2-40B4-BE49-F238E27FC236}">
                <a16:creationId xmlns:a16="http://schemas.microsoft.com/office/drawing/2014/main" id="{01B1C6F3-F027-EAD1-F204-4C8A9A3215B2}"/>
              </a:ext>
            </a:extLst>
          </p:cNvPr>
          <p:cNvSpPr txBox="1"/>
          <p:nvPr/>
        </p:nvSpPr>
        <p:spPr>
          <a:xfrm>
            <a:off x="8348552" y="2915817"/>
            <a:ext cx="2027089" cy="1754326"/>
          </a:xfrm>
          <a:prstGeom prst="rect">
            <a:avLst/>
          </a:prstGeom>
          <a:noFill/>
        </p:spPr>
        <p:txBody>
          <a:bodyPr wrap="square" rtlCol="0">
            <a:spAutoFit/>
          </a:bodyPr>
          <a:lstStyle/>
          <a:p>
            <a:r>
              <a:rPr lang="en-US" b="1" dirty="0">
                <a:solidFill>
                  <a:srgbClr val="FF0000"/>
                </a:solidFill>
              </a:rPr>
              <a:t>The item you copy to a design option will be deleted from the main model to avoid geometry </a:t>
            </a:r>
            <a:r>
              <a:rPr lang="en-US" b="1" dirty="0" err="1">
                <a:solidFill>
                  <a:srgbClr val="FF0000"/>
                </a:solidFill>
              </a:rPr>
              <a:t>conflicst</a:t>
            </a:r>
            <a:r>
              <a:rPr lang="en-US" b="1" dirty="0">
                <a:solidFill>
                  <a:srgbClr val="FF0000"/>
                </a:solidFill>
              </a:rPr>
              <a:t>.</a:t>
            </a:r>
            <a:endParaRPr lang="en-US" dirty="0"/>
          </a:p>
        </p:txBody>
      </p:sp>
    </p:spTree>
    <p:extLst>
      <p:ext uri="{BB962C8B-B14F-4D97-AF65-F5344CB8AC3E}">
        <p14:creationId xmlns:p14="http://schemas.microsoft.com/office/powerpoint/2010/main" val="181866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animEffect transition="in" filter="fade">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4"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4E98B8B0-573C-43DD-85FE-31433D5707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525AAE12-4755-6F1A-DCEE-41E53A0CEA85}"/>
              </a:ext>
            </a:extLst>
          </p:cNvPr>
          <p:cNvPicPr>
            <a:picLocks noChangeAspect="1"/>
          </p:cNvPicPr>
          <p:nvPr/>
        </p:nvPicPr>
        <p:blipFill rotWithShape="1">
          <a:blip r:embed="rId3"/>
          <a:srcRect l="30906" r="-1" b="-1"/>
          <a:stretch/>
        </p:blipFill>
        <p:spPr>
          <a:xfrm>
            <a:off x="20" y="10"/>
            <a:ext cx="7642726" cy="6857990"/>
          </a:xfrm>
          <a:prstGeom prst="rect">
            <a:avLst/>
          </a:prstGeom>
        </p:spPr>
      </p:pic>
      <p:sp>
        <p:nvSpPr>
          <p:cNvPr id="39" name="Rectangle 38">
            <a:extLst>
              <a:ext uri="{FF2B5EF4-FFF2-40B4-BE49-F238E27FC236}">
                <a16:creationId xmlns:a16="http://schemas.microsoft.com/office/drawing/2014/main" id="{0ADDB668-2CA4-4D2B-9C34-3487CA33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263" y="3986129"/>
            <a:ext cx="6288261" cy="2253231"/>
          </a:xfrm>
          <a:prstGeom prst="rect">
            <a:avLst/>
          </a:prstGeom>
          <a:solidFill>
            <a:schemeClr val="bg1">
              <a:alpha val="95000"/>
            </a:schemeClr>
          </a:solidFill>
          <a:ln w="12700">
            <a:solidFill>
              <a:srgbClr val="EFEFE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itle 1">
            <a:extLst>
              <a:ext uri="{FF2B5EF4-FFF2-40B4-BE49-F238E27FC236}">
                <a16:creationId xmlns:a16="http://schemas.microsoft.com/office/drawing/2014/main" id="{530EFD71-42DC-E2D1-D9AB-8E035E390BCB}"/>
              </a:ext>
            </a:extLst>
          </p:cNvPr>
          <p:cNvSpPr>
            <a:spLocks noGrp="1"/>
          </p:cNvSpPr>
          <p:nvPr>
            <p:ph type="title"/>
          </p:nvPr>
        </p:nvSpPr>
        <p:spPr>
          <a:xfrm>
            <a:off x="841248" y="4152624"/>
            <a:ext cx="2112264" cy="1920240"/>
          </a:xfrm>
        </p:spPr>
        <p:txBody>
          <a:bodyPr vert="horz" lIns="91440" tIns="45720" rIns="91440" bIns="45720" rtlCol="0" anchor="ctr">
            <a:normAutofit/>
          </a:bodyPr>
          <a:lstStyle/>
          <a:p>
            <a:r>
              <a:rPr lang="en-US" sz="2400" b="1" kern="1200">
                <a:solidFill>
                  <a:schemeClr val="tx1"/>
                </a:solidFill>
                <a:latin typeface="+mj-lt"/>
                <a:ea typeface="+mj-ea"/>
                <a:cs typeface="+mj-cs"/>
              </a:rPr>
              <a:t>DESIGN OPTION TOOLBAR – ADD TO SET</a:t>
            </a:r>
          </a:p>
        </p:txBody>
      </p:sp>
      <p:pic>
        <p:nvPicPr>
          <p:cNvPr id="11" name="Picture 10">
            <a:extLst>
              <a:ext uri="{FF2B5EF4-FFF2-40B4-BE49-F238E27FC236}">
                <a16:creationId xmlns:a16="http://schemas.microsoft.com/office/drawing/2014/main" id="{F5339079-0ED3-A96D-BA04-AC8B2B89E231}"/>
              </a:ext>
            </a:extLst>
          </p:cNvPr>
          <p:cNvPicPr>
            <a:picLocks noChangeAspect="1"/>
          </p:cNvPicPr>
          <p:nvPr/>
        </p:nvPicPr>
        <p:blipFill rotWithShape="1">
          <a:blip r:embed="rId4"/>
          <a:srcRect t="12281" r="1" b="3877"/>
          <a:stretch/>
        </p:blipFill>
        <p:spPr>
          <a:xfrm>
            <a:off x="7720049" y="10"/>
            <a:ext cx="4471952" cy="2240270"/>
          </a:xfrm>
          <a:prstGeom prst="rect">
            <a:avLst/>
          </a:prstGeom>
        </p:spPr>
      </p:pic>
      <p:sp>
        <p:nvSpPr>
          <p:cNvPr id="41" name="Rectangle 40">
            <a:extLst>
              <a:ext uri="{FF2B5EF4-FFF2-40B4-BE49-F238E27FC236}">
                <a16:creationId xmlns:a16="http://schemas.microsoft.com/office/drawing/2014/main" id="{2568BC19-F052-4108-93E1-6A3D1DEC07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370" y="4784544"/>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D5FD337D-4D6B-4C8B-B6F5-121097E098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407046" y="5103601"/>
            <a:ext cx="14630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BAA88482-B4AD-F4F0-326F-583C2A48E561}"/>
              </a:ext>
            </a:extLst>
          </p:cNvPr>
          <p:cNvSpPr txBox="1"/>
          <p:nvPr/>
        </p:nvSpPr>
        <p:spPr>
          <a:xfrm>
            <a:off x="3364992" y="4151376"/>
            <a:ext cx="3319272" cy="1920240"/>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sz="1700" b="1"/>
              <a:t>Once the design options are set you can toggle between options through the G/O Override tables.</a:t>
            </a:r>
            <a:endParaRPr lang="en-US" sz="1700"/>
          </a:p>
        </p:txBody>
      </p:sp>
      <p:pic>
        <p:nvPicPr>
          <p:cNvPr id="9" name="Picture 8">
            <a:extLst>
              <a:ext uri="{FF2B5EF4-FFF2-40B4-BE49-F238E27FC236}">
                <a16:creationId xmlns:a16="http://schemas.microsoft.com/office/drawing/2014/main" id="{C8BAE111-FB7C-2F91-F6DA-37EAB9032A11}"/>
              </a:ext>
            </a:extLst>
          </p:cNvPr>
          <p:cNvPicPr>
            <a:picLocks noChangeAspect="1"/>
          </p:cNvPicPr>
          <p:nvPr/>
        </p:nvPicPr>
        <p:blipFill rotWithShape="1">
          <a:blip r:embed="rId5"/>
          <a:srcRect t="14345" r="1" b="7380"/>
          <a:stretch/>
        </p:blipFill>
        <p:spPr>
          <a:xfrm>
            <a:off x="7720049" y="2308860"/>
            <a:ext cx="4471952" cy="2240280"/>
          </a:xfrm>
          <a:prstGeom prst="rect">
            <a:avLst/>
          </a:prstGeom>
        </p:spPr>
      </p:pic>
      <p:pic>
        <p:nvPicPr>
          <p:cNvPr id="13" name="Picture 12">
            <a:extLst>
              <a:ext uri="{FF2B5EF4-FFF2-40B4-BE49-F238E27FC236}">
                <a16:creationId xmlns:a16="http://schemas.microsoft.com/office/drawing/2014/main" id="{3EB867DF-1D9A-C829-4A3F-2896EAF7DA4A}"/>
              </a:ext>
            </a:extLst>
          </p:cNvPr>
          <p:cNvPicPr>
            <a:picLocks noChangeAspect="1"/>
          </p:cNvPicPr>
          <p:nvPr/>
        </p:nvPicPr>
        <p:blipFill rotWithShape="1">
          <a:blip r:embed="rId6"/>
          <a:srcRect r="1" b="39461"/>
          <a:stretch/>
        </p:blipFill>
        <p:spPr>
          <a:xfrm>
            <a:off x="7720049" y="4617720"/>
            <a:ext cx="4471957" cy="2240280"/>
          </a:xfrm>
          <a:prstGeom prst="rect">
            <a:avLst/>
          </a:prstGeom>
        </p:spPr>
      </p:pic>
    </p:spTree>
    <p:extLst>
      <p:ext uri="{BB962C8B-B14F-4D97-AF65-F5344CB8AC3E}">
        <p14:creationId xmlns:p14="http://schemas.microsoft.com/office/powerpoint/2010/main" val="2909523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9944</TotalTime>
  <Words>497</Words>
  <Application>Microsoft Office PowerPoint</Application>
  <PresentationFormat>Widescreen</PresentationFormat>
  <Paragraphs>35</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Stencil Std</vt:lpstr>
      <vt:lpstr>Office Theme</vt:lpstr>
      <vt:lpstr>DESIGN OPTIONS</vt:lpstr>
      <vt:lpstr>DESIGN OPTION TOOLBAR</vt:lpstr>
      <vt:lpstr>DESIGN OPTION TOOLBAR - EDIT</vt:lpstr>
      <vt:lpstr>DESIGN OPTION TOOLBAR – OPTION SET</vt:lpstr>
      <vt:lpstr>DESIGN OPTION TOOLBAR – OPTION SET</vt:lpstr>
      <vt:lpstr>DESIGN OPTION TOOLBAR – OPTIONS</vt:lpstr>
      <vt:lpstr>DESIGN OPTION TOOLBAR – OPTIONS</vt:lpstr>
      <vt:lpstr>DESIGN OPTION TOOLBAR – ADD TO SET</vt:lpstr>
      <vt:lpstr>DESIGN OPTION TOOLBAR – ADD TO SET</vt:lpstr>
      <vt:lpstr>DESIGN OPTION TOOLBAR – ADD TO SET</vt:lpstr>
      <vt:lpstr>DESIGN OPTION TOOLBAR – SCHEDULE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dc:title>
  <dc:creator>jhon Heredia</dc:creator>
  <cp:lastModifiedBy>Christian Quintero Kwok</cp:lastModifiedBy>
  <cp:revision>110</cp:revision>
  <cp:lastPrinted>2022-11-20T04:28:42Z</cp:lastPrinted>
  <dcterms:created xsi:type="dcterms:W3CDTF">2022-11-15T03:56:20Z</dcterms:created>
  <dcterms:modified xsi:type="dcterms:W3CDTF">2023-07-26T17:24:34Z</dcterms:modified>
</cp:coreProperties>
</file>